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372" r:id="rId3"/>
    <p:sldId id="259" r:id="rId4"/>
    <p:sldId id="262" r:id="rId5"/>
    <p:sldId id="263" r:id="rId6"/>
    <p:sldId id="264" r:id="rId7"/>
    <p:sldId id="380" r:id="rId8"/>
    <p:sldId id="268" r:id="rId9"/>
    <p:sldId id="363" r:id="rId10"/>
    <p:sldId id="364" r:id="rId11"/>
    <p:sldId id="365" r:id="rId12"/>
    <p:sldId id="266" r:id="rId13"/>
    <p:sldId id="267" r:id="rId14"/>
    <p:sldId id="269" r:id="rId15"/>
    <p:sldId id="270" r:id="rId16"/>
    <p:sldId id="272" r:id="rId17"/>
    <p:sldId id="273" r:id="rId18"/>
    <p:sldId id="356" r:id="rId19"/>
    <p:sldId id="323" r:id="rId20"/>
    <p:sldId id="387" r:id="rId21"/>
    <p:sldId id="369" r:id="rId22"/>
    <p:sldId id="370" r:id="rId23"/>
    <p:sldId id="371" r:id="rId24"/>
    <p:sldId id="302" r:id="rId25"/>
    <p:sldId id="367" r:id="rId26"/>
    <p:sldId id="301" r:id="rId27"/>
    <p:sldId id="257" r:id="rId28"/>
    <p:sldId id="277" r:id="rId29"/>
    <p:sldId id="30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884"/>
    <a:srgbClr val="2F2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B9E52-B1E5-514A-8E02-EFBFDC32AE19}" v="6" dt="2018-10-21T20:46:24.99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3"/>
  </p:normalViewPr>
  <p:slideViewPr>
    <p:cSldViewPr snapToGrid="0">
      <p:cViewPr varScale="1">
        <p:scale>
          <a:sx n="32" d="100"/>
          <a:sy n="32" d="100"/>
        </p:scale>
        <p:origin x="7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43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458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srgbClr val="2F2E80"/>
                </a:solidFill>
                <a:latin typeface="Glober" pitchFamily="2" charset="77"/>
              </a:rPr>
              <a:t>A Project Lead in 50 </a:t>
            </a:r>
            <a:r>
              <a:rPr lang="es-ES" sz="3600" dirty="0" err="1">
                <a:solidFill>
                  <a:srgbClr val="2F2E80"/>
                </a:solidFill>
                <a:latin typeface="Glober" pitchFamily="2" charset="77"/>
              </a:rPr>
              <a:t>Projects</a:t>
            </a:r>
            <a:r>
              <a:rPr lang="es-ES" sz="36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3600" dirty="0" err="1">
                <a:solidFill>
                  <a:srgbClr val="2F2E80"/>
                </a:solidFill>
                <a:latin typeface="Glober" pitchFamily="2" charset="77"/>
              </a:rPr>
              <a:t>leaves</a:t>
            </a:r>
            <a:r>
              <a:rPr lang="es-ES" sz="36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3600" dirty="0" err="1">
                <a:solidFill>
                  <a:srgbClr val="2F2E80"/>
                </a:solidFill>
                <a:latin typeface="Glober" pitchFamily="2" charset="77"/>
              </a:rPr>
              <a:t>the</a:t>
            </a:r>
            <a:r>
              <a:rPr lang="es-ES" sz="3600" dirty="0">
                <a:solidFill>
                  <a:srgbClr val="2F2E80"/>
                </a:solidFill>
                <a:latin typeface="Glober" pitchFamily="2" charset="77"/>
              </a:rPr>
              <a:t> Company…</a:t>
            </a:r>
            <a:endParaRPr lang="es-ES" sz="3400" dirty="0">
              <a:solidFill>
                <a:srgbClr val="2F2E80"/>
              </a:solidFill>
              <a:latin typeface="Glob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844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I’ve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made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a training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session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and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my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Jira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is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full of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unnecesary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projects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and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schemes</a:t>
            </a: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2F2E80"/>
              </a:solidFill>
              <a:effectLst/>
              <a:uFillTx/>
              <a:latin typeface="Glober" pitchFamily="2" charset="77"/>
              <a:sym typeface="Helvetica Light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13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I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need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to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give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permissions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to a role in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all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projects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…</a:t>
            </a: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2F2E80"/>
              </a:solidFill>
              <a:effectLst/>
              <a:uFillTx/>
              <a:latin typeface="Glober" pitchFamily="2" charset="77"/>
              <a:sym typeface="Helvetica Light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4552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I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need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to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update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the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Components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on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 50 </a:t>
            </a:r>
            <a:r>
              <a:rPr lang="es-ES" sz="2400" dirty="0" err="1">
                <a:solidFill>
                  <a:srgbClr val="2F2E80"/>
                </a:solidFill>
                <a:latin typeface="Glober" pitchFamily="2" charset="77"/>
              </a:rPr>
              <a:t>projects</a:t>
            </a:r>
            <a:r>
              <a:rPr lang="es-ES" sz="2400" dirty="0">
                <a:solidFill>
                  <a:srgbClr val="2F2E80"/>
                </a:solidFill>
                <a:latin typeface="Glober" pitchFamily="2" charset="77"/>
              </a:rPr>
              <a:t>…</a:t>
            </a: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2F2E80"/>
              </a:solidFill>
              <a:effectLst/>
              <a:uFillTx/>
              <a:latin typeface="Glober" pitchFamily="2" charset="77"/>
              <a:sym typeface="Helvetica Light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146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98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154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054150" y="2244725"/>
            <a:ext cx="18286812" cy="4775202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1828707">
              <a:lnSpc>
                <a:spcPct val="90000"/>
              </a:lnSpc>
              <a:defRPr sz="11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54150" y="7204075"/>
            <a:ext cx="18286812" cy="3311525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88651" y="12854306"/>
            <a:ext cx="423822" cy="4470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182870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3054151" y="2244725"/>
            <a:ext cx="18286811" cy="477520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828708">
              <a:lnSpc>
                <a:spcPct val="90000"/>
              </a:lnSpc>
              <a:defRPr sz="1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54151" y="7204075"/>
            <a:ext cx="18286811" cy="33115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0" indent="914353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0" indent="1828708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0" indent="2743062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0" indent="3657417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99365" y="12881590"/>
            <a:ext cx="413108" cy="392470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1828708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3054150" y="2244725"/>
            <a:ext cx="18286812" cy="4775202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1828707">
              <a:lnSpc>
                <a:spcPct val="90000"/>
              </a:lnSpc>
              <a:defRPr sz="1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54150" y="7204075"/>
            <a:ext cx="18286812" cy="3311525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707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88651" y="12854306"/>
            <a:ext cx="423822" cy="4470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182870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3054151" y="2244725"/>
            <a:ext cx="18286811" cy="477520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828708">
              <a:lnSpc>
                <a:spcPct val="90000"/>
              </a:lnSpc>
              <a:defRPr sz="1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54151" y="7204075"/>
            <a:ext cx="18286811" cy="33115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914353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1828708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2743062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3657417" algn="ctr" defTabSz="1828708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69302" y="12847955"/>
            <a:ext cx="443171" cy="4597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1828708">
              <a:defRPr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profields-backlog.deiser.com" TargetMode="Externa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w to Manage, Organize, and Visualize Projects with Profields Custom Fields and eazyBI"/>
          <p:cNvSpPr txBox="1"/>
          <p:nvPr/>
        </p:nvSpPr>
        <p:spPr>
          <a:xfrm>
            <a:off x="2349695" y="5646748"/>
            <a:ext cx="19326499" cy="292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>
            <a:lvl1pPr defTabSz="1828708">
              <a:defRPr sz="9200" b="1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lang="en-US" dirty="0"/>
              <a:t>How to Transform Jira </a:t>
            </a:r>
          </a:p>
          <a:p>
            <a:r>
              <a:rPr lang="en-US" dirty="0"/>
              <a:t>into a Project Tracker</a:t>
            </a:r>
          </a:p>
        </p:txBody>
      </p:sp>
      <p:sp>
        <p:nvSpPr>
          <p:cNvPr id="156" name="David García | product manager | @dangior"/>
          <p:cNvSpPr txBox="1"/>
          <p:nvPr/>
        </p:nvSpPr>
        <p:spPr>
          <a:xfrm>
            <a:off x="1776501" y="12765715"/>
            <a:ext cx="2083099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lvl="1" indent="0" defTabSz="825459">
              <a:lnSpc>
                <a:spcPct val="90000"/>
              </a:lnSpc>
              <a:defRPr sz="4800" b="1" cap="all" spc="958" baseline="31999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rPr lang="es-ES" dirty="0"/>
              <a:t>JOSE JIMENEZ</a:t>
            </a:r>
            <a:r>
              <a:rPr dirty="0"/>
              <a:t>| </a:t>
            </a:r>
            <a:r>
              <a:rPr lang="es-ES" dirty="0"/>
              <a:t>Atlassian </a:t>
            </a:r>
            <a:r>
              <a:rPr lang="es-ES" dirty="0" err="1"/>
              <a:t>Consultant</a:t>
            </a:r>
            <a:r>
              <a:rPr lang="es-ES" dirty="0"/>
              <a:t> | JOSE.JIMENEZ@DEISER.COM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5C7FA-5F15-D340-B7A7-52E2BB431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1829832"/>
            <a:ext cx="8115300" cy="107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How PROFIELDS Works?"/>
          <p:cNvSpPr txBox="1"/>
          <p:nvPr/>
        </p:nvSpPr>
        <p:spPr>
          <a:xfrm>
            <a:off x="1704671" y="1016396"/>
            <a:ext cx="13076458" cy="916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>
              <a:lnSpc>
                <a:spcPct val="90000"/>
              </a:lnSpc>
              <a:defRPr sz="4800" cap="all" spc="144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PROFIELDS Works?</a:t>
            </a:r>
          </a:p>
        </p:txBody>
      </p:sp>
      <p:sp>
        <p:nvSpPr>
          <p:cNvPr id="273" name="Line"/>
          <p:cNvSpPr/>
          <p:nvPr/>
        </p:nvSpPr>
        <p:spPr>
          <a:xfrm>
            <a:off x="1781374" y="2544915"/>
            <a:ext cx="2541601" cy="3"/>
          </a:xfrm>
          <a:prstGeom prst="line">
            <a:avLst/>
          </a:prstGeom>
          <a:ln w="101600">
            <a:solidFill>
              <a:srgbClr val="E72984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4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rcRect b="43084"/>
          <a:stretch>
            <a:fillRect/>
          </a:stretch>
        </p:blipFill>
        <p:spPr>
          <a:xfrm>
            <a:off x="7075344" y="1807149"/>
            <a:ext cx="21781916" cy="12006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14.png" descr="image14.png"/>
          <p:cNvPicPr>
            <a:picLocks noChangeAspect="1"/>
          </p:cNvPicPr>
          <p:nvPr/>
        </p:nvPicPr>
        <p:blipFill>
          <a:blip r:embed="rId3">
            <a:extLst/>
          </a:blip>
          <a:srcRect b="21703"/>
          <a:stretch>
            <a:fillRect/>
          </a:stretch>
        </p:blipFill>
        <p:spPr>
          <a:xfrm>
            <a:off x="8077920" y="3056237"/>
            <a:ext cx="19763591" cy="1079166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REST and Java API’s…"/>
          <p:cNvSpPr txBox="1"/>
          <p:nvPr/>
        </p:nvSpPr>
        <p:spPr>
          <a:xfrm>
            <a:off x="1786338" y="9709991"/>
            <a:ext cx="5473444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6B6EA6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REST and Java API’s</a:t>
            </a:r>
          </a:p>
          <a:p>
            <a:pPr algn="l">
              <a:lnSpc>
                <a:spcPts val="4000"/>
              </a:lnSpc>
              <a:defRPr sz="2800" spc="-28">
                <a:solidFill>
                  <a:srgbClr val="6B6EA6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Access and set Project Fields from third party software</a:t>
            </a:r>
          </a:p>
        </p:txBody>
      </p:sp>
      <p:sp>
        <p:nvSpPr>
          <p:cNvPr id="277" name="Layouts…"/>
          <p:cNvSpPr txBox="1"/>
          <p:nvPr/>
        </p:nvSpPr>
        <p:spPr>
          <a:xfrm>
            <a:off x="1786338" y="3460362"/>
            <a:ext cx="5085971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FFFFFF">
                    <a:alpha val="30000"/>
                  </a:srgbClr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Layouts</a:t>
            </a:r>
            <a:endParaRPr>
              <a:solidFill>
                <a:srgbClr val="FFFFFF"/>
              </a:solidFill>
            </a:endParaRPr>
          </a:p>
          <a:p>
            <a:pPr algn="l">
              <a:lnSpc>
                <a:spcPts val="4000"/>
              </a:lnSpc>
              <a:defRPr sz="2800" spc="-28">
                <a:solidFill>
                  <a:srgbClr val="FFFFFF">
                    <a:alpha val="30000"/>
                  </a:srgbClr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Organize and reuse fields across your projects</a:t>
            </a:r>
          </a:p>
        </p:txBody>
      </p:sp>
      <p:sp>
        <p:nvSpPr>
          <p:cNvPr id="278" name="Project Navigator…"/>
          <p:cNvSpPr txBox="1"/>
          <p:nvPr/>
        </p:nvSpPr>
        <p:spPr>
          <a:xfrm>
            <a:off x="1788769" y="6328695"/>
            <a:ext cx="5289008" cy="211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Project Navigator</a:t>
            </a:r>
          </a:p>
          <a:p>
            <a:pPr algn="l">
              <a:lnSpc>
                <a:spcPts val="4000"/>
              </a:lnSpc>
              <a:defRPr sz="2800" spc="-28">
                <a:solidFill>
                  <a:srgbClr val="FFFFFF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Search and filter through JIRA Projects, and get useful Dashboard gadgets.</a:t>
            </a:r>
          </a:p>
        </p:txBody>
      </p:sp>
      <p:pic>
        <p:nvPicPr>
          <p:cNvPr id="279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2241" y="3592879"/>
            <a:ext cx="17551401" cy="10350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1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How PROFIELDS Works?"/>
          <p:cNvSpPr txBox="1"/>
          <p:nvPr/>
        </p:nvSpPr>
        <p:spPr>
          <a:xfrm>
            <a:off x="1704671" y="1016396"/>
            <a:ext cx="13076458" cy="916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>
              <a:lnSpc>
                <a:spcPct val="90000"/>
              </a:lnSpc>
              <a:defRPr sz="4800" cap="all" spc="144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PROFIELDS Works?</a:t>
            </a:r>
          </a:p>
        </p:txBody>
      </p:sp>
      <p:sp>
        <p:nvSpPr>
          <p:cNvPr id="282" name="Line"/>
          <p:cNvSpPr/>
          <p:nvPr/>
        </p:nvSpPr>
        <p:spPr>
          <a:xfrm>
            <a:off x="1781374" y="2544915"/>
            <a:ext cx="2541601" cy="3"/>
          </a:xfrm>
          <a:prstGeom prst="line">
            <a:avLst/>
          </a:prstGeom>
          <a:ln w="101600">
            <a:solidFill>
              <a:srgbClr val="E72984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83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rcRect b="43084"/>
          <a:stretch>
            <a:fillRect/>
          </a:stretch>
        </p:blipFill>
        <p:spPr>
          <a:xfrm>
            <a:off x="7075344" y="1807149"/>
            <a:ext cx="21781916" cy="12006794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REST and Java API’s…"/>
          <p:cNvSpPr txBox="1"/>
          <p:nvPr/>
        </p:nvSpPr>
        <p:spPr>
          <a:xfrm>
            <a:off x="1786338" y="9760791"/>
            <a:ext cx="5473444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REST and Java API’s</a:t>
            </a:r>
          </a:p>
          <a:p>
            <a:pPr algn="l">
              <a:lnSpc>
                <a:spcPts val="4000"/>
              </a:lnSpc>
              <a:defRPr sz="2800" spc="-28">
                <a:solidFill>
                  <a:srgbClr val="FFFFFF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Access and set Project Fields from third party software</a:t>
            </a:r>
          </a:p>
        </p:txBody>
      </p:sp>
      <p:sp>
        <p:nvSpPr>
          <p:cNvPr id="287" name="Layouts…"/>
          <p:cNvSpPr txBox="1"/>
          <p:nvPr/>
        </p:nvSpPr>
        <p:spPr>
          <a:xfrm>
            <a:off x="1786338" y="3460362"/>
            <a:ext cx="5085971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FFFFFF">
                    <a:alpha val="30000"/>
                  </a:srgbClr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Layouts</a:t>
            </a:r>
            <a:endParaRPr>
              <a:solidFill>
                <a:srgbClr val="FFFFFF"/>
              </a:solidFill>
            </a:endParaRPr>
          </a:p>
          <a:p>
            <a:pPr algn="l">
              <a:lnSpc>
                <a:spcPts val="4000"/>
              </a:lnSpc>
              <a:defRPr sz="2800" spc="-28">
                <a:solidFill>
                  <a:srgbClr val="FFFFFF">
                    <a:alpha val="30000"/>
                  </a:srgbClr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Organize and reuse fields across your projects</a:t>
            </a:r>
          </a:p>
        </p:txBody>
      </p:sp>
      <p:sp>
        <p:nvSpPr>
          <p:cNvPr id="288" name="Project Navigator…"/>
          <p:cNvSpPr txBox="1"/>
          <p:nvPr/>
        </p:nvSpPr>
        <p:spPr>
          <a:xfrm>
            <a:off x="1788769" y="6328695"/>
            <a:ext cx="5289008" cy="211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FFFFFF">
                    <a:alpha val="30000"/>
                  </a:srgbClr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Project Navigator</a:t>
            </a:r>
            <a:endParaRPr>
              <a:solidFill>
                <a:srgbClr val="FFFFFF"/>
              </a:solidFill>
            </a:endParaRPr>
          </a:p>
          <a:p>
            <a:pPr algn="l">
              <a:lnSpc>
                <a:spcPts val="4000"/>
              </a:lnSpc>
              <a:defRPr sz="2800" spc="-28">
                <a:solidFill>
                  <a:srgbClr val="FFFFFF">
                    <a:alpha val="30000"/>
                  </a:srgbClr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Search and filter through JIRA Projects, and get useful Dashboard gadgets.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938F8D-5CB8-A049-951D-4E956550B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062" y="3084551"/>
            <a:ext cx="17614900" cy="103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4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"/>
          <p:cNvSpPr/>
          <p:nvPr/>
        </p:nvSpPr>
        <p:spPr>
          <a:xfrm>
            <a:off x="6389625" y="0"/>
            <a:ext cx="18036706" cy="137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600" spc="-36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5" name="Group"/>
          <p:cNvGrpSpPr/>
          <p:nvPr/>
        </p:nvGrpSpPr>
        <p:grpSpPr>
          <a:xfrm>
            <a:off x="5921629" y="4218160"/>
            <a:ext cx="935988" cy="935987"/>
            <a:chOff x="-1" y="0"/>
            <a:chExt cx="935986" cy="935986"/>
          </a:xfrm>
        </p:grpSpPr>
        <p:sp>
          <p:nvSpPr>
            <p:cNvPr id="213" name="Square"/>
            <p:cNvSpPr/>
            <p:nvPr/>
          </p:nvSpPr>
          <p:spPr>
            <a:xfrm rot="18900000">
              <a:off x="137071" y="137071"/>
              <a:ext cx="661843" cy="6618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" name="Text"/>
            <p:cNvSpPr txBox="1"/>
            <p:nvPr/>
          </p:nvSpPr>
          <p:spPr>
            <a:xfrm rot="18900000">
              <a:off x="96150" y="154022"/>
              <a:ext cx="661843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216" name="Rectangle"/>
          <p:cNvSpPr/>
          <p:nvPr/>
        </p:nvSpPr>
        <p:spPr>
          <a:xfrm>
            <a:off x="1832687" y="2899516"/>
            <a:ext cx="2541603" cy="108862"/>
          </a:xfrm>
          <a:prstGeom prst="rect">
            <a:avLst/>
          </a:prstGeom>
          <a:solidFill>
            <a:srgbClr val="E729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707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7" name="Use cases"/>
          <p:cNvSpPr txBox="1"/>
          <p:nvPr/>
        </p:nvSpPr>
        <p:spPr>
          <a:xfrm>
            <a:off x="993347" y="1257995"/>
            <a:ext cx="4220282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60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Use cases</a:t>
            </a:r>
          </a:p>
        </p:txBody>
      </p:sp>
      <p:sp>
        <p:nvSpPr>
          <p:cNvPr id="218" name="How to keep track of budget and due dates"/>
          <p:cNvSpPr txBox="1"/>
          <p:nvPr/>
        </p:nvSpPr>
        <p:spPr>
          <a:xfrm>
            <a:off x="658368" y="4073379"/>
            <a:ext cx="4890242" cy="127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to keep track of budget and due dates</a:t>
            </a:r>
          </a:p>
        </p:txBody>
      </p:sp>
      <p:sp>
        <p:nvSpPr>
          <p:cNvPr id="219" name="How to keep track of budget and due dates.…"/>
          <p:cNvSpPr txBox="1"/>
          <p:nvPr/>
        </p:nvSpPr>
        <p:spPr>
          <a:xfrm>
            <a:off x="7814833" y="1525576"/>
            <a:ext cx="12119080" cy="54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l">
              <a:lnSpc>
                <a:spcPts val="6000"/>
              </a:lnSpc>
              <a:defRPr sz="6000" spc="-100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How to keep track of budget and due dates.</a:t>
            </a:r>
            <a:endParaRPr spc="-58">
              <a:solidFill>
                <a:srgbClr val="A5A5A5"/>
              </a:solidFill>
            </a:endParaRPr>
          </a:p>
          <a:p>
            <a:pPr algn="l">
              <a:lnSpc>
                <a:spcPts val="6000"/>
              </a:lnSpc>
              <a:defRPr sz="4800" spc="-100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endParaRPr sz="6000" spc="-58">
              <a:solidFill>
                <a:srgbClr val="A5A5A5"/>
              </a:solidFill>
              <a:latin typeface="Glober Bold"/>
              <a:ea typeface="Glober Bold"/>
              <a:cs typeface="Glober Bold"/>
              <a:sym typeface="Glober Bold"/>
            </a:endParaRPr>
          </a:p>
          <a:p>
            <a:pPr algn="l">
              <a:lnSpc>
                <a:spcPts val="6000"/>
              </a:lnSpc>
              <a:defRPr sz="4800" spc="-100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Marcus is a Project Manager that needs to keep close his project’s in Jira without using another tool. Thanks to Profield’s Layouts, Custom Fields and Project Navigator, now it’s possible.</a:t>
            </a:r>
          </a:p>
        </p:txBody>
      </p:sp>
      <p:pic>
        <p:nvPicPr>
          <p:cNvPr id="22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0453" y="7687542"/>
            <a:ext cx="4758990" cy="475899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How to track and automatically update support packs"/>
          <p:cNvSpPr txBox="1"/>
          <p:nvPr/>
        </p:nvSpPr>
        <p:spPr>
          <a:xfrm>
            <a:off x="658368" y="6592529"/>
            <a:ext cx="4890242" cy="158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track and automatically update support packs</a:t>
            </a:r>
          </a:p>
        </p:txBody>
      </p:sp>
      <p:sp>
        <p:nvSpPr>
          <p:cNvPr id="222" name="How to improve your DevOps process"/>
          <p:cNvSpPr txBox="1"/>
          <p:nvPr/>
        </p:nvSpPr>
        <p:spPr>
          <a:xfrm>
            <a:off x="658368" y="9454262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improve your DevOps process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/>
          <p:cNvSpPr/>
          <p:nvPr/>
        </p:nvSpPr>
        <p:spPr>
          <a:xfrm>
            <a:off x="6389625" y="0"/>
            <a:ext cx="18036706" cy="137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600" spc="-36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25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rcRect b="43084"/>
          <a:stretch>
            <a:fillRect/>
          </a:stretch>
        </p:blipFill>
        <p:spPr>
          <a:xfrm>
            <a:off x="7946359" y="2058717"/>
            <a:ext cx="21781916" cy="12006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4017" y="3314311"/>
            <a:ext cx="17896967" cy="10508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" name="Group"/>
          <p:cNvGrpSpPr/>
          <p:nvPr/>
        </p:nvGrpSpPr>
        <p:grpSpPr>
          <a:xfrm>
            <a:off x="5921629" y="4218160"/>
            <a:ext cx="935988" cy="935987"/>
            <a:chOff x="-1" y="0"/>
            <a:chExt cx="935986" cy="935986"/>
          </a:xfrm>
        </p:grpSpPr>
        <p:sp>
          <p:nvSpPr>
            <p:cNvPr id="227" name="Square"/>
            <p:cNvSpPr/>
            <p:nvPr/>
          </p:nvSpPr>
          <p:spPr>
            <a:xfrm rot="18900000">
              <a:off x="137071" y="137071"/>
              <a:ext cx="661843" cy="6618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" name="Text"/>
            <p:cNvSpPr txBox="1"/>
            <p:nvPr/>
          </p:nvSpPr>
          <p:spPr>
            <a:xfrm rot="18900000">
              <a:off x="96150" y="154022"/>
              <a:ext cx="661843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230" name="Rectangle"/>
          <p:cNvSpPr/>
          <p:nvPr/>
        </p:nvSpPr>
        <p:spPr>
          <a:xfrm>
            <a:off x="1832687" y="2899516"/>
            <a:ext cx="2541603" cy="108862"/>
          </a:xfrm>
          <a:prstGeom prst="rect">
            <a:avLst/>
          </a:prstGeom>
          <a:solidFill>
            <a:srgbClr val="E729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707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1" name="Use cases"/>
          <p:cNvSpPr txBox="1"/>
          <p:nvPr/>
        </p:nvSpPr>
        <p:spPr>
          <a:xfrm>
            <a:off x="993347" y="1257995"/>
            <a:ext cx="4220282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60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Use cases</a:t>
            </a:r>
          </a:p>
        </p:txBody>
      </p:sp>
      <p:sp>
        <p:nvSpPr>
          <p:cNvPr id="232" name="How to keep track of budget and due dates"/>
          <p:cNvSpPr txBox="1"/>
          <p:nvPr/>
        </p:nvSpPr>
        <p:spPr>
          <a:xfrm>
            <a:off x="658368" y="4073379"/>
            <a:ext cx="4890242" cy="127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to keep track of budget and due dates</a:t>
            </a:r>
          </a:p>
        </p:txBody>
      </p:sp>
      <p:sp>
        <p:nvSpPr>
          <p:cNvPr id="233" name="How to track and automatically update support packs"/>
          <p:cNvSpPr txBox="1"/>
          <p:nvPr/>
        </p:nvSpPr>
        <p:spPr>
          <a:xfrm>
            <a:off x="658368" y="6592529"/>
            <a:ext cx="4890242" cy="158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track and automatically update support packs</a:t>
            </a:r>
          </a:p>
        </p:txBody>
      </p:sp>
      <p:sp>
        <p:nvSpPr>
          <p:cNvPr id="234" name="How to improve your DevOps process"/>
          <p:cNvSpPr txBox="1"/>
          <p:nvPr/>
        </p:nvSpPr>
        <p:spPr>
          <a:xfrm>
            <a:off x="658368" y="9454262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improve your DevOps process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6389625" y="0"/>
            <a:ext cx="18036706" cy="137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600" spc="-36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0" name="How to track and automatically update support packs…"/>
          <p:cNvSpPr txBox="1"/>
          <p:nvPr/>
        </p:nvSpPr>
        <p:spPr>
          <a:xfrm>
            <a:off x="7814833" y="1525576"/>
            <a:ext cx="12520352" cy="54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l">
              <a:lnSpc>
                <a:spcPts val="6000"/>
              </a:lnSpc>
              <a:defRPr sz="6000" spc="-100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How to track and automatically update support packs</a:t>
            </a:r>
            <a:endParaRPr spc="-58">
              <a:solidFill>
                <a:srgbClr val="A5A5A5"/>
              </a:solidFill>
            </a:endParaRPr>
          </a:p>
          <a:p>
            <a:pPr algn="l">
              <a:lnSpc>
                <a:spcPts val="6000"/>
              </a:lnSpc>
              <a:defRPr sz="4800" spc="-100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endParaRPr sz="6000" spc="-58">
              <a:solidFill>
                <a:srgbClr val="A5A5A5"/>
              </a:solidFill>
              <a:latin typeface="Glober Bold"/>
              <a:ea typeface="Glober Bold"/>
              <a:cs typeface="Glober Bold"/>
              <a:sym typeface="Glober Bold"/>
            </a:endParaRPr>
          </a:p>
          <a:p>
            <a:pPr algn="l">
              <a:lnSpc>
                <a:spcPts val="6000"/>
              </a:lnSpc>
              <a:defRPr sz="4800" spc="-100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For better service performance, DEISER implemented Profields. Thanks to it</a:t>
            </a:r>
            <a:r>
              <a:rPr lang="es-ES"/>
              <a:t>s</a:t>
            </a:r>
            <a:r>
              <a:t> calculated fields and script field type, our clients get a better support.</a:t>
            </a:r>
          </a:p>
        </p:txBody>
      </p:sp>
      <p:pic>
        <p:nvPicPr>
          <p:cNvPr id="241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3476" y="7825351"/>
            <a:ext cx="3665967" cy="4189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" name="Group"/>
          <p:cNvGrpSpPr/>
          <p:nvPr/>
        </p:nvGrpSpPr>
        <p:grpSpPr>
          <a:xfrm>
            <a:off x="5921629" y="7005914"/>
            <a:ext cx="935988" cy="935988"/>
            <a:chOff x="-1" y="0"/>
            <a:chExt cx="935986" cy="935986"/>
          </a:xfrm>
        </p:grpSpPr>
        <p:sp>
          <p:nvSpPr>
            <p:cNvPr id="242" name="Square"/>
            <p:cNvSpPr/>
            <p:nvPr/>
          </p:nvSpPr>
          <p:spPr>
            <a:xfrm rot="18900000">
              <a:off x="137071" y="137071"/>
              <a:ext cx="661843" cy="6618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" name="Text"/>
            <p:cNvSpPr txBox="1"/>
            <p:nvPr/>
          </p:nvSpPr>
          <p:spPr>
            <a:xfrm rot="18900000">
              <a:off x="96150" y="154022"/>
              <a:ext cx="661843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245" name="Rectangle"/>
          <p:cNvSpPr/>
          <p:nvPr/>
        </p:nvSpPr>
        <p:spPr>
          <a:xfrm>
            <a:off x="1832687" y="2899516"/>
            <a:ext cx="2541603" cy="108862"/>
          </a:xfrm>
          <a:prstGeom prst="rect">
            <a:avLst/>
          </a:prstGeom>
          <a:solidFill>
            <a:srgbClr val="E729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707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6" name="Use cases"/>
          <p:cNvSpPr txBox="1"/>
          <p:nvPr/>
        </p:nvSpPr>
        <p:spPr>
          <a:xfrm>
            <a:off x="993347" y="1257995"/>
            <a:ext cx="4220282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60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Use cases</a:t>
            </a:r>
          </a:p>
        </p:txBody>
      </p:sp>
      <p:sp>
        <p:nvSpPr>
          <p:cNvPr id="247" name="How to keep track of budget and due dates"/>
          <p:cNvSpPr txBox="1"/>
          <p:nvPr/>
        </p:nvSpPr>
        <p:spPr>
          <a:xfrm>
            <a:off x="658368" y="4073379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keep track of budget and due dates</a:t>
            </a:r>
          </a:p>
        </p:txBody>
      </p:sp>
      <p:sp>
        <p:nvSpPr>
          <p:cNvPr id="248" name="How to track and automatically update support packs"/>
          <p:cNvSpPr txBox="1"/>
          <p:nvPr/>
        </p:nvSpPr>
        <p:spPr>
          <a:xfrm>
            <a:off x="658368" y="6592529"/>
            <a:ext cx="4890242" cy="1833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to track and automatically update support packs</a:t>
            </a:r>
          </a:p>
        </p:txBody>
      </p:sp>
      <p:sp>
        <p:nvSpPr>
          <p:cNvPr id="249" name="How to improve your DevOps process"/>
          <p:cNvSpPr txBox="1"/>
          <p:nvPr/>
        </p:nvSpPr>
        <p:spPr>
          <a:xfrm>
            <a:off x="658368" y="9454262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improve your DevOps process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"/>
          <p:cNvSpPr/>
          <p:nvPr/>
        </p:nvSpPr>
        <p:spPr>
          <a:xfrm>
            <a:off x="6389625" y="0"/>
            <a:ext cx="18036706" cy="137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600" spc="-36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52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rcRect b="43084"/>
          <a:stretch>
            <a:fillRect/>
          </a:stretch>
        </p:blipFill>
        <p:spPr>
          <a:xfrm>
            <a:off x="7946359" y="2058717"/>
            <a:ext cx="21781916" cy="1200679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Rectangle"/>
          <p:cNvSpPr/>
          <p:nvPr/>
        </p:nvSpPr>
        <p:spPr>
          <a:xfrm>
            <a:off x="1832687" y="2899516"/>
            <a:ext cx="2541603" cy="108862"/>
          </a:xfrm>
          <a:prstGeom prst="rect">
            <a:avLst/>
          </a:prstGeom>
          <a:solidFill>
            <a:srgbClr val="E729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707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4" name="Use cases"/>
          <p:cNvSpPr txBox="1"/>
          <p:nvPr/>
        </p:nvSpPr>
        <p:spPr>
          <a:xfrm>
            <a:off x="993347" y="1257995"/>
            <a:ext cx="4220282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60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Use cases</a:t>
            </a:r>
          </a:p>
        </p:txBody>
      </p:sp>
      <p:sp>
        <p:nvSpPr>
          <p:cNvPr id="255" name="How to keep track of budget and due dates"/>
          <p:cNvSpPr txBox="1"/>
          <p:nvPr/>
        </p:nvSpPr>
        <p:spPr>
          <a:xfrm>
            <a:off x="658368" y="4073379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keep track of budget and due dates</a:t>
            </a:r>
          </a:p>
        </p:txBody>
      </p:sp>
      <p:sp>
        <p:nvSpPr>
          <p:cNvPr id="256" name="How to track and automatically update support packs"/>
          <p:cNvSpPr txBox="1"/>
          <p:nvPr/>
        </p:nvSpPr>
        <p:spPr>
          <a:xfrm>
            <a:off x="658368" y="6592529"/>
            <a:ext cx="4890242" cy="1833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to track and automatically update support packs</a:t>
            </a:r>
          </a:p>
        </p:txBody>
      </p:sp>
      <p:sp>
        <p:nvSpPr>
          <p:cNvPr id="257" name="How to improve your DevOps process"/>
          <p:cNvSpPr txBox="1"/>
          <p:nvPr/>
        </p:nvSpPr>
        <p:spPr>
          <a:xfrm>
            <a:off x="658368" y="9454262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improve your DevOps process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5921629" y="7005914"/>
            <a:ext cx="935988" cy="935988"/>
            <a:chOff x="-1" y="0"/>
            <a:chExt cx="935986" cy="935986"/>
          </a:xfrm>
        </p:grpSpPr>
        <p:sp>
          <p:nvSpPr>
            <p:cNvPr id="258" name="Square"/>
            <p:cNvSpPr/>
            <p:nvPr/>
          </p:nvSpPr>
          <p:spPr>
            <a:xfrm rot="18900000">
              <a:off x="137071" y="137071"/>
              <a:ext cx="661843" cy="6618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" name="Text"/>
            <p:cNvSpPr txBox="1"/>
            <p:nvPr/>
          </p:nvSpPr>
          <p:spPr>
            <a:xfrm rot="18900000">
              <a:off x="96150" y="154022"/>
              <a:ext cx="661843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9168" y="3311678"/>
            <a:ext cx="17938733" cy="11333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angle"/>
          <p:cNvSpPr/>
          <p:nvPr/>
        </p:nvSpPr>
        <p:spPr>
          <a:xfrm>
            <a:off x="6389625" y="0"/>
            <a:ext cx="18036706" cy="137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600" spc="-36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7" name="How to improve your DevOps process…"/>
          <p:cNvSpPr txBox="1"/>
          <p:nvPr/>
        </p:nvSpPr>
        <p:spPr>
          <a:xfrm>
            <a:off x="7838896" y="1453386"/>
            <a:ext cx="12026999" cy="6187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l">
              <a:lnSpc>
                <a:spcPts val="6000"/>
              </a:lnSpc>
              <a:defRPr sz="6000" spc="-100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How to improve your DevOps process</a:t>
            </a:r>
            <a:endParaRPr spc="-58">
              <a:solidFill>
                <a:srgbClr val="A5A5A5"/>
              </a:solidFill>
            </a:endParaRPr>
          </a:p>
          <a:p>
            <a:pPr algn="l">
              <a:lnSpc>
                <a:spcPts val="6000"/>
              </a:lnSpc>
              <a:defRPr sz="4800" spc="-100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endParaRPr sz="6000" spc="-58">
              <a:solidFill>
                <a:srgbClr val="A5A5A5"/>
              </a:solidFill>
              <a:latin typeface="Glober Bold"/>
              <a:ea typeface="Glober Bold"/>
              <a:cs typeface="Glober Bold"/>
              <a:sym typeface="Glober Bold"/>
            </a:endParaRPr>
          </a:p>
          <a:p>
            <a:pPr algn="l">
              <a:lnSpc>
                <a:spcPts val="6000"/>
              </a:lnSpc>
              <a:defRPr sz="4800" spc="-100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The development team needs a place in Jira to store Bamboo and Confluence pages their different projects use. The Profields mapping to custom fields help them to access the Project Fields.</a:t>
            </a:r>
          </a:p>
        </p:txBody>
      </p:sp>
      <p:pic>
        <p:nvPicPr>
          <p:cNvPr id="268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67213" y="7883059"/>
            <a:ext cx="4132230" cy="4132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Group"/>
          <p:cNvGrpSpPr/>
          <p:nvPr/>
        </p:nvGrpSpPr>
        <p:grpSpPr>
          <a:xfrm>
            <a:off x="5921629" y="9599043"/>
            <a:ext cx="935988" cy="935987"/>
            <a:chOff x="-1" y="0"/>
            <a:chExt cx="935986" cy="935986"/>
          </a:xfrm>
        </p:grpSpPr>
        <p:sp>
          <p:nvSpPr>
            <p:cNvPr id="269" name="Square"/>
            <p:cNvSpPr/>
            <p:nvPr/>
          </p:nvSpPr>
          <p:spPr>
            <a:xfrm rot="18900000">
              <a:off x="137071" y="137071"/>
              <a:ext cx="661843" cy="6618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" name="Text"/>
            <p:cNvSpPr txBox="1"/>
            <p:nvPr/>
          </p:nvSpPr>
          <p:spPr>
            <a:xfrm rot="18900000">
              <a:off x="96150" y="154022"/>
              <a:ext cx="661843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272" name="Rectangle"/>
          <p:cNvSpPr/>
          <p:nvPr/>
        </p:nvSpPr>
        <p:spPr>
          <a:xfrm>
            <a:off x="1832687" y="2899516"/>
            <a:ext cx="2541603" cy="108862"/>
          </a:xfrm>
          <a:prstGeom prst="rect">
            <a:avLst/>
          </a:prstGeom>
          <a:solidFill>
            <a:srgbClr val="E729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707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3" name="Use cases"/>
          <p:cNvSpPr txBox="1"/>
          <p:nvPr/>
        </p:nvSpPr>
        <p:spPr>
          <a:xfrm>
            <a:off x="993347" y="1257995"/>
            <a:ext cx="4220282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60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Use cases</a:t>
            </a:r>
          </a:p>
        </p:txBody>
      </p:sp>
      <p:sp>
        <p:nvSpPr>
          <p:cNvPr id="274" name="How to keep track of budget and due dates"/>
          <p:cNvSpPr txBox="1"/>
          <p:nvPr/>
        </p:nvSpPr>
        <p:spPr>
          <a:xfrm>
            <a:off x="658368" y="4073379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keep track of budget and due dates</a:t>
            </a:r>
          </a:p>
        </p:txBody>
      </p:sp>
      <p:sp>
        <p:nvSpPr>
          <p:cNvPr id="275" name="How to track and automatically update support packs"/>
          <p:cNvSpPr txBox="1"/>
          <p:nvPr/>
        </p:nvSpPr>
        <p:spPr>
          <a:xfrm>
            <a:off x="658368" y="6592529"/>
            <a:ext cx="4890242" cy="158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track and automatically update support packs</a:t>
            </a:r>
          </a:p>
        </p:txBody>
      </p:sp>
      <p:sp>
        <p:nvSpPr>
          <p:cNvPr id="276" name="How to improve your DevOps process"/>
          <p:cNvSpPr txBox="1"/>
          <p:nvPr/>
        </p:nvSpPr>
        <p:spPr>
          <a:xfrm>
            <a:off x="658368" y="9454262"/>
            <a:ext cx="4890242" cy="127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to improve your DevOps process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"/>
          <p:cNvSpPr/>
          <p:nvPr/>
        </p:nvSpPr>
        <p:spPr>
          <a:xfrm>
            <a:off x="6389625" y="0"/>
            <a:ext cx="18036706" cy="137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600" spc="-36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79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rcRect b="43084"/>
          <a:stretch>
            <a:fillRect/>
          </a:stretch>
        </p:blipFill>
        <p:spPr>
          <a:xfrm>
            <a:off x="7946359" y="2058717"/>
            <a:ext cx="21781916" cy="12006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5916" y="3335425"/>
            <a:ext cx="20609443" cy="107819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Group"/>
          <p:cNvGrpSpPr/>
          <p:nvPr/>
        </p:nvGrpSpPr>
        <p:grpSpPr>
          <a:xfrm>
            <a:off x="5921629" y="9599043"/>
            <a:ext cx="935988" cy="935987"/>
            <a:chOff x="-1" y="0"/>
            <a:chExt cx="935986" cy="935986"/>
          </a:xfrm>
        </p:grpSpPr>
        <p:sp>
          <p:nvSpPr>
            <p:cNvPr id="281" name="Square"/>
            <p:cNvSpPr/>
            <p:nvPr/>
          </p:nvSpPr>
          <p:spPr>
            <a:xfrm rot="18900000">
              <a:off x="137071" y="137071"/>
              <a:ext cx="661843" cy="6618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Text"/>
            <p:cNvSpPr txBox="1"/>
            <p:nvPr/>
          </p:nvSpPr>
          <p:spPr>
            <a:xfrm rot="18900000">
              <a:off x="96150" y="154022"/>
              <a:ext cx="661843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sz="3600" spc="-36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284" name="Rectangle"/>
          <p:cNvSpPr/>
          <p:nvPr/>
        </p:nvSpPr>
        <p:spPr>
          <a:xfrm>
            <a:off x="1832687" y="2899516"/>
            <a:ext cx="2541603" cy="108862"/>
          </a:xfrm>
          <a:prstGeom prst="rect">
            <a:avLst/>
          </a:prstGeom>
          <a:solidFill>
            <a:srgbClr val="E729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707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5" name="Use cases"/>
          <p:cNvSpPr txBox="1"/>
          <p:nvPr/>
        </p:nvSpPr>
        <p:spPr>
          <a:xfrm>
            <a:off x="993347" y="1257995"/>
            <a:ext cx="4220282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60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Use cases</a:t>
            </a:r>
          </a:p>
        </p:txBody>
      </p:sp>
      <p:sp>
        <p:nvSpPr>
          <p:cNvPr id="286" name="How to keep track of budget and due dates"/>
          <p:cNvSpPr txBox="1"/>
          <p:nvPr/>
        </p:nvSpPr>
        <p:spPr>
          <a:xfrm>
            <a:off x="658368" y="4073379"/>
            <a:ext cx="4890242" cy="108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keep track of budget and due dates</a:t>
            </a:r>
          </a:p>
        </p:txBody>
      </p:sp>
      <p:sp>
        <p:nvSpPr>
          <p:cNvPr id="287" name="How to track and automatically update support packs"/>
          <p:cNvSpPr txBox="1"/>
          <p:nvPr/>
        </p:nvSpPr>
        <p:spPr>
          <a:xfrm>
            <a:off x="658368" y="6592529"/>
            <a:ext cx="4890242" cy="158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>
                <a:solidFill>
                  <a:srgbClr val="FFFFFF">
                    <a:alpha val="30000"/>
                  </a:srgbClr>
                </a:solidFill>
              </a:rPr>
              <a:t>How to track and automatically update support packs</a:t>
            </a:r>
          </a:p>
        </p:txBody>
      </p:sp>
      <p:sp>
        <p:nvSpPr>
          <p:cNvPr id="288" name="How to improve your DevOps process"/>
          <p:cNvSpPr txBox="1"/>
          <p:nvPr/>
        </p:nvSpPr>
        <p:spPr>
          <a:xfrm>
            <a:off x="658368" y="9454262"/>
            <a:ext cx="4890242" cy="127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828707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to improve your DevOps process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D2582B-8296-4481-985E-1C61DEEE3130}"/>
              </a:ext>
            </a:extLst>
          </p:cNvPr>
          <p:cNvSpPr txBox="1"/>
          <p:nvPr/>
        </p:nvSpPr>
        <p:spPr>
          <a:xfrm>
            <a:off x="2528753" y="5948211"/>
            <a:ext cx="19326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10">
              <a:defRPr/>
            </a:pPr>
            <a:r>
              <a:rPr lang="es-ES" sz="12000" b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Profields 6</a:t>
            </a:r>
          </a:p>
          <a:p>
            <a:pPr defTabSz="1828710">
              <a:defRPr/>
            </a:pPr>
            <a:r>
              <a:rPr lang="es-ES" sz="12000" b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Project </a:t>
            </a:r>
            <a:r>
              <a:rPr lang="es-ES" sz="12000" b="1" err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Bulk</a:t>
            </a:r>
            <a:r>
              <a:rPr lang="es-ES" sz="12000" b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 </a:t>
            </a:r>
            <a:r>
              <a:rPr lang="es-ES" sz="12000" b="1" err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Operations</a:t>
            </a:r>
            <a:endParaRPr lang="es-ES" sz="12000" b="1">
              <a:solidFill>
                <a:srgbClr val="2B2F80"/>
              </a:solidFill>
              <a:latin typeface="Glober Bold" pitchFamily="50" charset="0"/>
              <a:ea typeface="Glober" charset="0"/>
              <a:cs typeface="Glober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BACC72-90ED-48B0-972A-6EE1904DD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1503538"/>
            <a:ext cx="3395178" cy="1908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44523E-6F57-A243-969A-F621B595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2173">
            <a:off x="16572462" y="2315187"/>
            <a:ext cx="6986252" cy="33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cOS-Sierra-Wallpaper-Macbook-Wallpaper.jpg"/>
          <p:cNvPicPr>
            <a:picLocks noChangeAspect="1"/>
          </p:cNvPicPr>
          <p:nvPr/>
        </p:nvPicPr>
        <p:blipFill>
          <a:blip r:embed="rId2">
            <a:extLst/>
          </a:blip>
          <a:srcRect t="10272"/>
          <a:stretch>
            <a:fillRect/>
          </a:stretch>
        </p:blipFill>
        <p:spPr>
          <a:xfrm>
            <a:off x="-36239" y="0"/>
            <a:ext cx="24458066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Safari_chrome.png"/>
          <p:cNvPicPr>
            <a:picLocks noChangeAspect="1"/>
          </p:cNvPicPr>
          <p:nvPr/>
        </p:nvPicPr>
        <p:blipFill>
          <a:blip r:embed="rId3">
            <a:extLst/>
          </a:blip>
          <a:srcRect b="40824"/>
          <a:stretch>
            <a:fillRect/>
          </a:stretch>
        </p:blipFill>
        <p:spPr>
          <a:xfrm>
            <a:off x="-98265" y="165663"/>
            <a:ext cx="24582118" cy="14088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CDF27-1303-1B4E-BD6B-FBC111821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25" y="1585910"/>
            <a:ext cx="22314150" cy="146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8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1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Recurso 27.png" descr="Recurso 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5440" y="9082649"/>
            <a:ext cx="4633120" cy="463312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et’s prepare some Project Fields"/>
          <p:cNvSpPr txBox="1"/>
          <p:nvPr/>
        </p:nvSpPr>
        <p:spPr>
          <a:xfrm>
            <a:off x="2528751" y="3902778"/>
            <a:ext cx="19326498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1828708">
              <a:defRPr sz="12000" b="1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lang="es-ES" dirty="0"/>
              <a:t>Jira </a:t>
            </a:r>
            <a:r>
              <a:rPr lang="es-ES" dirty="0" err="1"/>
              <a:t>Projects</a:t>
            </a:r>
            <a:r>
              <a:rPr lang="es-ES" dirty="0"/>
              <a:t> </a:t>
            </a:r>
            <a:r>
              <a:rPr lang="es-ES" dirty="0" err="1"/>
              <a:t>pain</a:t>
            </a:r>
            <a:r>
              <a:rPr lang="es-ES" dirty="0"/>
              <a:t> </a:t>
            </a:r>
            <a:r>
              <a:rPr lang="es-ES" dirty="0" err="1"/>
              <a:t>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4084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597E7-C945-8F44-9357-8F07F76A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A34B9-B000-DB44-87CF-FB3E70175D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005785-4271-1B47-86CA-913A99AC0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32" y="1098000"/>
            <a:ext cx="20757736" cy="11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369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7616B2-4CA2-3D45-AEF5-E74B312DF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32" y="1098000"/>
            <a:ext cx="20757736" cy="11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BF30B9-F3AD-9542-92FC-5981372E1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32" y="1098000"/>
            <a:ext cx="20757736" cy="11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95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13">
        <p159:morph option="byObject"/>
      </p:transition>
    </mc:Choice>
    <mc:Fallback xmlns="">
      <p:transition spd="slow" advTm="1813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EAE5C-3026-2446-BC62-C3DF0456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99" y="2481943"/>
            <a:ext cx="14183928" cy="83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7"/>
          <p:cNvSpPr txBox="1">
            <a:spLocks/>
          </p:cNvSpPr>
          <p:nvPr/>
        </p:nvSpPr>
        <p:spPr>
          <a:xfrm>
            <a:off x="1778794" y="1782800"/>
            <a:ext cx="20828000" cy="1107996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8000" b="1" err="1">
                <a:solidFill>
                  <a:srgbClr val="2B2F80"/>
                </a:solidFill>
                <a:latin typeface="Glober" charset="0"/>
                <a:ea typeface="Glober" charset="0"/>
                <a:cs typeface="Glober" charset="0"/>
              </a:rPr>
              <a:t>Operations</a:t>
            </a:r>
            <a:r>
              <a:rPr lang="es-ES_tradnl" sz="8000" b="1">
                <a:solidFill>
                  <a:srgbClr val="2B2F80"/>
                </a:solidFill>
                <a:latin typeface="Glober" charset="0"/>
                <a:ea typeface="Glober" charset="0"/>
                <a:cs typeface="Glober" charset="0"/>
              </a:rPr>
              <a:t> </a:t>
            </a:r>
            <a:r>
              <a:rPr lang="es-ES_tradnl" sz="8000" b="1" err="1">
                <a:solidFill>
                  <a:srgbClr val="2B2F80"/>
                </a:solidFill>
                <a:latin typeface="Glober" charset="0"/>
                <a:ea typeface="Glober" charset="0"/>
                <a:cs typeface="Glober" charset="0"/>
              </a:rPr>
              <a:t>Supported</a:t>
            </a:r>
            <a:endParaRPr lang="es-ES_tradnl" sz="8000" b="1">
              <a:solidFill>
                <a:srgbClr val="2B2F80"/>
              </a:solidFill>
              <a:latin typeface="Glober" charset="0"/>
              <a:ea typeface="Glober" charset="0"/>
              <a:cs typeface="Glober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3D14DCF-ED3B-B942-A7EB-D5B7C92E8B53}"/>
              </a:ext>
            </a:extLst>
          </p:cNvPr>
          <p:cNvGrpSpPr/>
          <p:nvPr/>
        </p:nvGrpSpPr>
        <p:grpSpPr>
          <a:xfrm>
            <a:off x="2796823" y="4189319"/>
            <a:ext cx="4222542" cy="3691374"/>
            <a:chOff x="2796823" y="4162425"/>
            <a:chExt cx="4222542" cy="3691374"/>
          </a:xfrm>
        </p:grpSpPr>
        <p:sp>
          <p:nvSpPr>
            <p:cNvPr id="22" name="Shape 116"/>
            <p:cNvSpPr txBox="1">
              <a:spLocks/>
            </p:cNvSpPr>
            <p:nvPr/>
          </p:nvSpPr>
          <p:spPr>
            <a:xfrm>
              <a:off x="2796823" y="6441171"/>
              <a:ext cx="4222542" cy="1412628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b="1" i="0" kern="1200">
                  <a:solidFill>
                    <a:schemeClr val="tx2"/>
                  </a:solidFill>
                  <a:latin typeface="Circular Pro" charset="0"/>
                  <a:ea typeface="Circular Pro" charset="0"/>
                  <a:cs typeface="Circular Pro" charset="0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25500">
                <a:spcBef>
                  <a:spcPts val="1500"/>
                </a:spcBef>
                <a:buNone/>
                <a:defRPr sz="4800" spc="-48"/>
              </a:pPr>
              <a:r>
                <a:rPr lang="es-ES_tradnl" sz="4000" spc="-48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Delete</a:t>
              </a:r>
              <a:r>
                <a:rPr lang="es-ES_tradnl" sz="4000" spc="-48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 </a:t>
              </a:r>
              <a:r>
                <a:rPr lang="es-ES_tradnl" sz="4000" spc="-48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Projects</a:t>
              </a:r>
              <a:endParaRPr lang="es-ES_tradnl" sz="4000" spc="-48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endParaRPr>
            </a:p>
            <a:p>
              <a:pPr marL="0" indent="0" algn="ctr" defTabSz="825500">
                <a:spcBef>
                  <a:spcPts val="1500"/>
                </a:spcBef>
                <a:buNone/>
                <a:defRPr sz="4800" spc="-48"/>
              </a:pPr>
              <a:r>
                <a:rPr lang="es-ES_tradnl" sz="4000" spc="-48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(and </a:t>
              </a:r>
              <a:r>
                <a:rPr lang="es-ES_tradnl" sz="4000" spc="-48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their</a:t>
              </a:r>
              <a:r>
                <a:rPr lang="es-ES_tradnl" sz="4000" spc="-48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 </a:t>
              </a:r>
              <a:r>
                <a:rPr lang="es-ES_tradnl" sz="4000" spc="-48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schemes</a:t>
              </a:r>
              <a:r>
                <a:rPr lang="es-ES_tradnl" sz="4000" spc="-48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)</a:t>
              </a:r>
            </a:p>
            <a:p>
              <a:pPr marL="0" indent="0" algn="ctr" defTabSz="825500">
                <a:spcBef>
                  <a:spcPts val="0"/>
                </a:spcBef>
                <a:buNone/>
                <a:defRPr sz="3600" b="0" spc="-36"/>
              </a:pPr>
              <a:endParaRPr lang="es-ES_tradnl" sz="2800" b="0" spc="-36">
                <a:solidFill>
                  <a:srgbClr val="2B2F80"/>
                </a:solidFill>
                <a:latin typeface="Glober Regular" pitchFamily="50" charset="0"/>
                <a:ea typeface="Glober" charset="0"/>
                <a:cs typeface="Glober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6F7DF8-63C9-0A44-B590-EDECEFE0A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57" y="4162425"/>
              <a:ext cx="1905000" cy="19050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7791168-99B9-9848-90E6-8E8AC10507BB}"/>
              </a:ext>
            </a:extLst>
          </p:cNvPr>
          <p:cNvGrpSpPr/>
          <p:nvPr/>
        </p:nvGrpSpPr>
        <p:grpSpPr>
          <a:xfrm>
            <a:off x="7561642" y="4384466"/>
            <a:ext cx="4082007" cy="4635789"/>
            <a:chOff x="7231331" y="4328068"/>
            <a:chExt cx="4082007" cy="4635789"/>
          </a:xfrm>
        </p:grpSpPr>
        <p:sp>
          <p:nvSpPr>
            <p:cNvPr id="23" name="Shape 117"/>
            <p:cNvSpPr txBox="1">
              <a:spLocks/>
            </p:cNvSpPr>
            <p:nvPr/>
          </p:nvSpPr>
          <p:spPr>
            <a:xfrm>
              <a:off x="7231331" y="6626758"/>
              <a:ext cx="4082007" cy="23370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t">
              <a:noAutofit/>
            </a:bodyPr>
            <a:lstStyle>
              <a:lvl1pPr marL="0" marR="0" indent="0" algn="ctr" defTabSz="825500" rtl="0" eaLnBrk="1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 i="0" u="none" strike="noStrike" kern="1200" cap="none" spc="-48" baseline="0" dirty="0">
                  <a:ln>
                    <a:noFill/>
                  </a:ln>
                  <a:solidFill>
                    <a:schemeClr val="tx2"/>
                  </a:solidFill>
                  <a:uFillTx/>
                  <a:latin typeface="Circular Pro" charset="0"/>
                  <a:ea typeface="Circular Pro" charset="0"/>
                  <a:cs typeface="Circular Pro" charset="0"/>
                  <a:sym typeface="Circular Pro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800" spc="-48"/>
              </a:pPr>
              <a:r>
                <a:rPr lang="es-ES_tradnl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Roles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D3E556-EF9E-7442-97C0-0C1DA428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239" y="4328068"/>
              <a:ext cx="1905000" cy="19050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582A36-9017-3244-819A-274729F51C5A}"/>
              </a:ext>
            </a:extLst>
          </p:cNvPr>
          <p:cNvGrpSpPr/>
          <p:nvPr/>
        </p:nvGrpSpPr>
        <p:grpSpPr>
          <a:xfrm>
            <a:off x="12698784" y="4212102"/>
            <a:ext cx="3730488" cy="4626100"/>
            <a:chOff x="12698784" y="4212102"/>
            <a:chExt cx="3730488" cy="4626100"/>
          </a:xfrm>
        </p:grpSpPr>
        <p:sp>
          <p:nvSpPr>
            <p:cNvPr id="24" name="Shape 118"/>
            <p:cNvSpPr txBox="1">
              <a:spLocks/>
            </p:cNvSpPr>
            <p:nvPr/>
          </p:nvSpPr>
          <p:spPr>
            <a:xfrm>
              <a:off x="12698784" y="6702361"/>
              <a:ext cx="3730488" cy="2135841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0" marR="0" indent="0" algn="ctr" defTabSz="825500" rtl="0" eaLnBrk="1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 i="0" u="none" strike="noStrike" kern="1200" cap="none" spc="-48" baseline="0" dirty="0">
                  <a:ln>
                    <a:noFill/>
                  </a:ln>
                  <a:solidFill>
                    <a:schemeClr val="tx2"/>
                  </a:solidFill>
                  <a:uFillTx/>
                  <a:latin typeface="Circular Pro" charset="0"/>
                  <a:ea typeface="Circular Pro" charset="0"/>
                  <a:cs typeface="Circular Pro" charset="0"/>
                  <a:sym typeface="Circular Pro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800" spc="-48"/>
              </a:pPr>
              <a:r>
                <a:rPr lang="es-ES_tradnl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Project Lead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4EC01B-370A-3C49-A777-C79FCCC4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9392" y="4212102"/>
              <a:ext cx="2279503" cy="227950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E47206-5BA0-2B49-A1AF-547097F49EFC}"/>
              </a:ext>
            </a:extLst>
          </p:cNvPr>
          <p:cNvGrpSpPr/>
          <p:nvPr/>
        </p:nvGrpSpPr>
        <p:grpSpPr>
          <a:xfrm>
            <a:off x="12762122" y="9048958"/>
            <a:ext cx="3765359" cy="4106364"/>
            <a:chOff x="18126453" y="4285306"/>
            <a:chExt cx="3765359" cy="4106364"/>
          </a:xfrm>
        </p:grpSpPr>
        <p:sp>
          <p:nvSpPr>
            <p:cNvPr id="25" name="Shape 119"/>
            <p:cNvSpPr txBox="1">
              <a:spLocks/>
            </p:cNvSpPr>
            <p:nvPr/>
          </p:nvSpPr>
          <p:spPr>
            <a:xfrm>
              <a:off x="18126453" y="6705155"/>
              <a:ext cx="3765359" cy="1686515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0" marR="0" indent="0" algn="ctr" defTabSz="825500" rtl="0" eaLnBrk="1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 i="0" u="none" strike="noStrike" kern="1200" cap="none" spc="-48" baseline="0" dirty="0">
                  <a:ln>
                    <a:noFill/>
                  </a:ln>
                  <a:solidFill>
                    <a:schemeClr val="tx2"/>
                  </a:solidFill>
                  <a:uFillTx/>
                  <a:latin typeface="Circular Pro" charset="0"/>
                  <a:ea typeface="Circular Pro" charset="0"/>
                  <a:cs typeface="Circular Pro" charset="0"/>
                  <a:sym typeface="Circular Pro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800" spc="-48"/>
              </a:pPr>
              <a:r>
                <a:rPr lang="es-ES_tradnl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Layout</a:t>
              </a:r>
              <a:endParaRPr lang="es-ES_tradnl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1A49854-68D9-DE4D-968F-7B394C4C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6632" y="4285306"/>
              <a:ext cx="1905000" cy="19050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1BCDDCB-ED4D-2045-9544-BAA837CC671A}"/>
              </a:ext>
            </a:extLst>
          </p:cNvPr>
          <p:cNvGrpSpPr/>
          <p:nvPr/>
        </p:nvGrpSpPr>
        <p:grpSpPr>
          <a:xfrm>
            <a:off x="2718632" y="9063402"/>
            <a:ext cx="4015269" cy="3821535"/>
            <a:chOff x="2847919" y="9071433"/>
            <a:chExt cx="4015269" cy="3821535"/>
          </a:xfrm>
        </p:grpSpPr>
        <p:sp>
          <p:nvSpPr>
            <p:cNvPr id="29" name="Shape 116">
              <a:extLst>
                <a:ext uri="{FF2B5EF4-FFF2-40B4-BE49-F238E27FC236}">
                  <a16:creationId xmlns:a16="http://schemas.microsoft.com/office/drawing/2014/main" id="{02EC91BF-EC6E-A14A-8DED-6D34ADC1A4EF}"/>
                </a:ext>
              </a:extLst>
            </p:cNvPr>
            <p:cNvSpPr txBox="1">
              <a:spLocks/>
            </p:cNvSpPr>
            <p:nvPr/>
          </p:nvSpPr>
          <p:spPr>
            <a:xfrm>
              <a:off x="2847919" y="11480340"/>
              <a:ext cx="4015269" cy="1412628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457177" indent="-457177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b="1" i="0" kern="1200">
                  <a:solidFill>
                    <a:schemeClr val="tx2"/>
                  </a:solidFill>
                  <a:latin typeface="Circular Pro" charset="0"/>
                  <a:ea typeface="Circular Pro" charset="0"/>
                  <a:cs typeface="Circular Pro" charset="0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25500">
                <a:spcBef>
                  <a:spcPts val="1500"/>
                </a:spcBef>
                <a:buNone/>
                <a:defRPr sz="4800" spc="-48"/>
              </a:pPr>
              <a:r>
                <a:rPr lang="es-ES_tradnl" sz="4800" spc="-48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Category</a:t>
              </a:r>
              <a:endParaRPr lang="es-ES_tradnl" sz="4000" spc="-48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38692DB-23C7-DB46-8526-E054862BC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275" y="9071433"/>
              <a:ext cx="2235302" cy="223530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FE4EB30-DC5D-584C-BBE7-4BBE5A23B984}"/>
              </a:ext>
            </a:extLst>
          </p:cNvPr>
          <p:cNvGrpSpPr/>
          <p:nvPr/>
        </p:nvGrpSpPr>
        <p:grpSpPr>
          <a:xfrm>
            <a:off x="7561642" y="9063402"/>
            <a:ext cx="4082007" cy="4486665"/>
            <a:chOff x="7231331" y="9058320"/>
            <a:chExt cx="4082007" cy="4486665"/>
          </a:xfrm>
        </p:grpSpPr>
        <p:sp>
          <p:nvSpPr>
            <p:cNvPr id="35" name="Shape 117">
              <a:extLst>
                <a:ext uri="{FF2B5EF4-FFF2-40B4-BE49-F238E27FC236}">
                  <a16:creationId xmlns:a16="http://schemas.microsoft.com/office/drawing/2014/main" id="{08FDFAF2-4D95-C049-8179-8D3A71CBD8C9}"/>
                </a:ext>
              </a:extLst>
            </p:cNvPr>
            <p:cNvSpPr txBox="1">
              <a:spLocks/>
            </p:cNvSpPr>
            <p:nvPr/>
          </p:nvSpPr>
          <p:spPr>
            <a:xfrm>
              <a:off x="7231331" y="11480341"/>
              <a:ext cx="4082007" cy="2064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t">
              <a:noAutofit/>
            </a:bodyPr>
            <a:lstStyle>
              <a:lvl1pPr marL="0" marR="0" indent="0" algn="ctr" defTabSz="825500" rtl="0" eaLnBrk="1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 i="0" u="none" strike="noStrike" kern="1200" cap="none" spc="-48" baseline="0" dirty="0">
                  <a:ln>
                    <a:noFill/>
                  </a:ln>
                  <a:solidFill>
                    <a:schemeClr val="tx2"/>
                  </a:solidFill>
                  <a:uFillTx/>
                  <a:latin typeface="Circular Pro" charset="0"/>
                  <a:ea typeface="Circular Pro" charset="0"/>
                  <a:cs typeface="Circular Pro" charset="0"/>
                  <a:sym typeface="Circular Pro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800" spc="-48"/>
              </a:pPr>
              <a:r>
                <a:rPr lang="es-ES_tradnl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Components</a:t>
              </a:r>
              <a:endParaRPr lang="es-ES_tradnl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6E67E18-636A-8C4E-9EC1-EC93F866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1552" y="9058320"/>
              <a:ext cx="1821419" cy="18214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DA88C44-5CD9-F24D-B1B0-A23A71352F85}"/>
              </a:ext>
            </a:extLst>
          </p:cNvPr>
          <p:cNvGrpSpPr/>
          <p:nvPr/>
        </p:nvGrpSpPr>
        <p:grpSpPr>
          <a:xfrm>
            <a:off x="18598667" y="6932923"/>
            <a:ext cx="3730488" cy="4373812"/>
            <a:chOff x="12781010" y="9171172"/>
            <a:chExt cx="3730488" cy="4373812"/>
          </a:xfrm>
        </p:grpSpPr>
        <p:sp>
          <p:nvSpPr>
            <p:cNvPr id="38" name="Shape 118">
              <a:extLst>
                <a:ext uri="{FF2B5EF4-FFF2-40B4-BE49-F238E27FC236}">
                  <a16:creationId xmlns:a16="http://schemas.microsoft.com/office/drawing/2014/main" id="{1C6D6A92-0B9E-C74D-BEB5-FBECBB63F316}"/>
                </a:ext>
              </a:extLst>
            </p:cNvPr>
            <p:cNvSpPr txBox="1">
              <a:spLocks/>
            </p:cNvSpPr>
            <p:nvPr/>
          </p:nvSpPr>
          <p:spPr>
            <a:xfrm>
              <a:off x="12781010" y="11409143"/>
              <a:ext cx="3730488" cy="2135841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0" marR="0" indent="0" algn="ctr" defTabSz="825500" rtl="0" eaLnBrk="1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 i="0" u="none" strike="noStrike" kern="1200" cap="none" spc="-48" baseline="0" dirty="0">
                  <a:ln>
                    <a:noFill/>
                  </a:ln>
                  <a:solidFill>
                    <a:schemeClr val="tx2"/>
                  </a:solidFill>
                  <a:uFillTx/>
                  <a:latin typeface="Circular Pro" charset="0"/>
                  <a:ea typeface="Circular Pro" charset="0"/>
                  <a:cs typeface="Circular Pro" charset="0"/>
                  <a:sym typeface="Circular Pro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800" spc="-48"/>
              </a:pPr>
              <a:r>
                <a:rPr lang="es-ES_tradnl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Project </a:t>
              </a:r>
              <a:r>
                <a:rPr lang="es-ES_tradnl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Fields</a:t>
              </a:r>
              <a:endParaRPr lang="es-ES_tradnl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C3901B7-7364-3D4A-8064-3C767C789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7650" y="9171172"/>
              <a:ext cx="1905000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2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1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Recurso 27.png" descr="Recurso 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5440" y="9082649"/>
            <a:ext cx="4633120" cy="463312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et’s prepare some Project Fields"/>
          <p:cNvSpPr txBox="1"/>
          <p:nvPr/>
        </p:nvSpPr>
        <p:spPr>
          <a:xfrm>
            <a:off x="2528751" y="4628919"/>
            <a:ext cx="19326498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1828708">
              <a:defRPr sz="12000" b="1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lang="es-ES"/>
              <a:t>Demo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146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7"/>
          <p:cNvSpPr txBox="1">
            <a:spLocks/>
          </p:cNvSpPr>
          <p:nvPr/>
        </p:nvSpPr>
        <p:spPr>
          <a:xfrm>
            <a:off x="1778794" y="1782800"/>
            <a:ext cx="20828000" cy="1107996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8000" b="1" err="1">
                <a:solidFill>
                  <a:srgbClr val="2B2F80"/>
                </a:solidFill>
                <a:latin typeface="Glober" charset="0"/>
                <a:ea typeface="Glober" charset="0"/>
                <a:cs typeface="Glober" charset="0"/>
              </a:rPr>
              <a:t>Available</a:t>
            </a:r>
            <a:endParaRPr lang="es-ES_tradnl" sz="8000" b="1">
              <a:solidFill>
                <a:srgbClr val="2B2F80"/>
              </a:solidFill>
              <a:latin typeface="Glober" charset="0"/>
              <a:ea typeface="Glober" charset="0"/>
              <a:cs typeface="Glober" charset="0"/>
            </a:endParaRPr>
          </a:p>
        </p:txBody>
      </p:sp>
      <p:sp>
        <p:nvSpPr>
          <p:cNvPr id="14" name="Shape 103"/>
          <p:cNvSpPr txBox="1">
            <a:spLocks/>
          </p:cNvSpPr>
          <p:nvPr/>
        </p:nvSpPr>
        <p:spPr>
          <a:xfrm>
            <a:off x="1778794" y="7556501"/>
            <a:ext cx="6096000" cy="18466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1" i="0" kern="1200">
                <a:solidFill>
                  <a:schemeClr val="tx1"/>
                </a:solidFill>
                <a:latin typeface="Circular Pro" charset="0"/>
                <a:ea typeface="Circular Pro" charset="0"/>
                <a:cs typeface="Circular Pro" charset="0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25500">
              <a:spcBef>
                <a:spcPts val="1500"/>
              </a:spcBef>
              <a:buNone/>
              <a:defRPr sz="4800" spc="-48"/>
            </a:pPr>
            <a:r>
              <a:rPr lang="es-ES_tradnl" sz="4800" spc="-48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Server</a:t>
            </a:r>
            <a:endParaRPr lang="es-ES_tradnl" sz="3600" b="0" spc="-36">
              <a:solidFill>
                <a:srgbClr val="2B2F80"/>
              </a:solidFill>
              <a:latin typeface="Glober Regular" pitchFamily="50" charset="0"/>
              <a:ea typeface="Glober" charset="0"/>
              <a:cs typeface="Glober" charset="0"/>
            </a:endParaRPr>
          </a:p>
        </p:txBody>
      </p:sp>
      <p:sp>
        <p:nvSpPr>
          <p:cNvPr id="18" name="Shape 307"/>
          <p:cNvSpPr/>
          <p:nvPr/>
        </p:nvSpPr>
        <p:spPr>
          <a:xfrm flipH="1">
            <a:off x="8509794" y="4568606"/>
            <a:ext cx="1" cy="5080001"/>
          </a:xfrm>
          <a:prstGeom prst="line">
            <a:avLst/>
          </a:prstGeom>
          <a:ln w="50800">
            <a:solidFill>
              <a:schemeClr val="bg2"/>
            </a:solidFill>
            <a:miter lim="400000"/>
          </a:ln>
        </p:spPr>
        <p:txBody>
          <a:bodyPr lIns="71437" tIns="71437" rIns="71437" bIns="71437" anchor="ctr"/>
          <a:lstStyle/>
          <a:p>
            <a:pPr defTabSz="622300"/>
            <a:endParaRPr sz="5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</a:endParaRPr>
          </a:p>
        </p:txBody>
      </p:sp>
      <p:sp>
        <p:nvSpPr>
          <p:cNvPr id="19" name="Shape 308"/>
          <p:cNvSpPr/>
          <p:nvPr/>
        </p:nvSpPr>
        <p:spPr>
          <a:xfrm>
            <a:off x="15874564" y="4572000"/>
            <a:ext cx="1" cy="5076606"/>
          </a:xfrm>
          <a:prstGeom prst="line">
            <a:avLst/>
          </a:prstGeom>
          <a:ln w="50800">
            <a:solidFill>
              <a:schemeClr val="bg2"/>
            </a:solidFill>
            <a:miter lim="400000"/>
          </a:ln>
        </p:spPr>
        <p:txBody>
          <a:bodyPr lIns="71437" tIns="71437" rIns="71437" bIns="71437" anchor="ctr"/>
          <a:lstStyle/>
          <a:p>
            <a:pPr defTabSz="622300"/>
            <a:endParaRPr sz="5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B6B880-33E2-2844-B195-3B39DBD07705}"/>
              </a:ext>
            </a:extLst>
          </p:cNvPr>
          <p:cNvGrpSpPr/>
          <p:nvPr/>
        </p:nvGrpSpPr>
        <p:grpSpPr>
          <a:xfrm>
            <a:off x="9144793" y="4826926"/>
            <a:ext cx="6096001" cy="4563359"/>
            <a:chOff x="16508334" y="4839801"/>
            <a:chExt cx="6096001" cy="4563359"/>
          </a:xfrm>
        </p:grpSpPr>
        <p:sp>
          <p:nvSpPr>
            <p:cNvPr id="13" name="Shape 102"/>
            <p:cNvSpPr txBox="1">
              <a:spLocks/>
            </p:cNvSpPr>
            <p:nvPr/>
          </p:nvSpPr>
          <p:spPr>
            <a:xfrm>
              <a:off x="16508334" y="7556501"/>
              <a:ext cx="6096001" cy="1846659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0" marR="0" indent="0" algn="ctr" defTabSz="825500" rtl="0" eaLnBrk="1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 i="0" u="none" strike="noStrike" kern="1200" cap="none" spc="-48" baseline="0" dirty="0">
                  <a:ln>
                    <a:noFill/>
                  </a:ln>
                  <a:solidFill>
                    <a:schemeClr val="tx1"/>
                  </a:solidFill>
                  <a:uFillTx/>
                  <a:latin typeface="Circular Pro" charset="0"/>
                  <a:ea typeface="Circular Pro" charset="0"/>
                  <a:cs typeface="Circular Pro" charset="0"/>
                  <a:sym typeface="Circular Pro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800" spc="-48"/>
              </a:pPr>
              <a:r>
                <a:rPr lang="es-ES_tradnl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Data Center</a:t>
              </a:r>
            </a:p>
            <a:p>
              <a:pPr>
                <a:defRPr sz="4800" spc="-48"/>
              </a:pPr>
              <a:r>
                <a:rPr lang="es-ES_tradnl" sz="3600" b="0" spc="-36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New </a:t>
              </a:r>
              <a:r>
                <a:rPr lang="es-ES_tradnl" sz="3600" b="0" spc="-36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Atlassian</a:t>
              </a:r>
              <a:r>
                <a:rPr lang="es-ES_tradnl" sz="3600" b="0" spc="-36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 </a:t>
              </a:r>
              <a:r>
                <a:rPr lang="es-ES_tradnl" sz="3600" b="0" spc="-36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Certification</a:t>
              </a:r>
              <a:endParaRPr lang="es-ES_tradnl" sz="3600" b="0" spc="-36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endParaRPr>
            </a:p>
            <a:p>
              <a:pPr>
                <a:defRPr sz="4800" spc="-48"/>
              </a:pPr>
              <a:r>
                <a:rPr lang="es-ES_tradnl" sz="3600" b="0" spc="-36" err="1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Approved</a:t>
              </a:r>
              <a:endParaRPr lang="es-ES_tradnl" sz="3600" b="0" spc="-36">
                <a:solidFill>
                  <a:srgbClr val="2B2F80"/>
                </a:solidFill>
                <a:latin typeface="Glober Regular" pitchFamily="50" charset="0"/>
                <a:ea typeface="Glober" charset="0"/>
                <a:cs typeface="Glober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E1BDE28-B7D3-F244-9AF0-C96F1E2D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273772" y="4839801"/>
              <a:ext cx="2565124" cy="256512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701E9EA-D4E6-E142-9F92-1B9057E4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685" y="5199621"/>
            <a:ext cx="1737499" cy="18616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44A546-DE96-AF44-8C53-EF12C2EA1B53}"/>
              </a:ext>
            </a:extLst>
          </p:cNvPr>
          <p:cNvGrpSpPr/>
          <p:nvPr/>
        </p:nvGrpSpPr>
        <p:grpSpPr>
          <a:xfrm>
            <a:off x="15874564" y="5305589"/>
            <a:ext cx="6096000" cy="4037317"/>
            <a:chOff x="9144794" y="5365843"/>
            <a:chExt cx="6096000" cy="4037317"/>
          </a:xfrm>
        </p:grpSpPr>
        <p:sp>
          <p:nvSpPr>
            <p:cNvPr id="12" name="Shape 100"/>
            <p:cNvSpPr txBox="1">
              <a:spLocks/>
            </p:cNvSpPr>
            <p:nvPr/>
          </p:nvSpPr>
          <p:spPr>
            <a:xfrm>
              <a:off x="9144794" y="7556501"/>
              <a:ext cx="6096000" cy="1846659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0" marR="0" indent="0" algn="ctr" defTabSz="825500" rtl="0" eaLnBrk="1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 i="0" u="none" strike="noStrike" kern="1200" cap="none" spc="-48" baseline="0" dirty="0">
                  <a:ln>
                    <a:noFill/>
                  </a:ln>
                  <a:solidFill>
                    <a:schemeClr val="tx1"/>
                  </a:solidFill>
                  <a:uFillTx/>
                  <a:latin typeface="Circular Pro" charset="0"/>
                  <a:ea typeface="Circular Pro" charset="0"/>
                  <a:cs typeface="Circular Pro" charset="0"/>
                  <a:sym typeface="Circular Pro"/>
                </a:defRPr>
              </a:lvl1pPr>
              <a:lvl2pPr marL="137153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886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240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594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800" spc="-48"/>
              </a:pPr>
              <a:r>
                <a:rPr lang="es-ES_tradnl">
                  <a:solidFill>
                    <a:srgbClr val="2B2F80"/>
                  </a:solidFill>
                  <a:latin typeface="Glober Bold" pitchFamily="50" charset="0"/>
                  <a:ea typeface="Glober" charset="0"/>
                  <a:cs typeface="Glober" charset="0"/>
                </a:rPr>
                <a:t>Cloud</a:t>
              </a:r>
              <a:endParaRPr lang="es-ES_tradnl" sz="3600" b="0" spc="-36">
                <a:solidFill>
                  <a:srgbClr val="2B2F80"/>
                </a:solidFill>
                <a:latin typeface="Glober Regular" pitchFamily="50" charset="0"/>
                <a:ea typeface="Glober" charset="0"/>
                <a:cs typeface="Glober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63FCC1-DF5A-2847-B90C-EB4182627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23777" y="5365843"/>
              <a:ext cx="2915127" cy="163375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C9EE7D3-CF75-5F47-BC4D-295C6FD91703}"/>
              </a:ext>
            </a:extLst>
          </p:cNvPr>
          <p:cNvSpPr txBox="1"/>
          <p:nvPr/>
        </p:nvSpPr>
        <p:spPr>
          <a:xfrm>
            <a:off x="5724184" y="11621738"/>
            <a:ext cx="12706145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1" i="0" u="none" strike="noStrike" cap="none" spc="0" normalizeH="0" baseline="0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20% </a:t>
            </a:r>
            <a:r>
              <a:rPr kumimoji="0" lang="es-ES" sz="5000" b="1" i="0" u="none" strike="noStrike" cap="none" spc="0" normalizeH="0" baseline="0" err="1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Partner</a:t>
            </a:r>
            <a:r>
              <a:rPr kumimoji="0" lang="es-ES" sz="5000" b="1" i="0" u="none" strike="noStrike" cap="none" spc="0" normalizeH="0" baseline="0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 </a:t>
            </a:r>
            <a:r>
              <a:rPr kumimoji="0" lang="es-ES" sz="5000" b="1" i="0" u="none" strike="noStrike" cap="none" spc="0" normalizeH="0" baseline="0" err="1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Discount</a:t>
            </a:r>
            <a:r>
              <a:rPr kumimoji="0" lang="es-ES" sz="5000" b="1" i="0" u="none" strike="noStrike" cap="none" spc="0" normalizeH="0" baseline="0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 and </a:t>
            </a:r>
            <a:r>
              <a:rPr kumimoji="0" lang="es-ES" sz="5000" b="1" i="0" u="none" strike="noStrike" cap="none" spc="0" normalizeH="0" baseline="0" err="1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Priority</a:t>
            </a:r>
            <a:r>
              <a:rPr kumimoji="0" lang="es-ES" sz="5000" b="1" i="0" u="none" strike="noStrike" cap="none" spc="0" normalizeH="0" baseline="0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 </a:t>
            </a:r>
            <a:r>
              <a:rPr kumimoji="0" lang="es-ES" sz="5000" b="1" i="0" u="none" strike="noStrike" cap="none" spc="0" normalizeH="0" baseline="0" err="1">
                <a:ln>
                  <a:noFill/>
                </a:ln>
                <a:solidFill>
                  <a:srgbClr val="2F2E80"/>
                </a:solidFill>
                <a:effectLst/>
                <a:uFillTx/>
                <a:latin typeface="Glober" pitchFamily="2" charset="77"/>
                <a:sym typeface="Helvetica Light"/>
              </a:rPr>
              <a:t>Support</a:t>
            </a:r>
            <a:endParaRPr kumimoji="0" lang="es-ES" sz="5000" b="1" i="0" u="none" strike="noStrike" cap="none" spc="0" normalizeH="0" baseline="0">
              <a:ln>
                <a:noFill/>
              </a:ln>
              <a:solidFill>
                <a:srgbClr val="2F2E80"/>
              </a:solidFill>
              <a:effectLst/>
              <a:uFillTx/>
              <a:latin typeface="Glober" pitchFamily="2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1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826"/>
          <p:cNvSpPr txBox="1">
            <a:spLocks/>
          </p:cNvSpPr>
          <p:nvPr/>
        </p:nvSpPr>
        <p:spPr>
          <a:xfrm>
            <a:off x="1775818" y="4045477"/>
            <a:ext cx="16565970" cy="4287517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2000" b="1" err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jira.deiser.com</a:t>
            </a:r>
            <a:r>
              <a:rPr lang="es-ES_tradnl" sz="12000" b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/</a:t>
            </a:r>
            <a:r>
              <a:rPr lang="es-ES_tradnl" sz="12000" b="1" err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support</a:t>
            </a:r>
            <a:endParaRPr lang="es-ES_tradnl" sz="12000" b="1">
              <a:solidFill>
                <a:srgbClr val="2B2F80"/>
              </a:solidFill>
              <a:latin typeface="Glober Bold" pitchFamily="50" charset="0"/>
              <a:ea typeface="Glober" charset="0"/>
              <a:cs typeface="Glober" charset="0"/>
            </a:endParaRPr>
          </a:p>
          <a:p>
            <a:pPr marL="0" indent="0">
              <a:buNone/>
            </a:pPr>
            <a:r>
              <a:rPr lang="es-ES_tradnl" sz="12000" b="1" err="1">
                <a:solidFill>
                  <a:srgbClr val="2B2F80"/>
                </a:solidFill>
                <a:latin typeface="Glober Bold" pitchFamily="50" charset="0"/>
                <a:ea typeface="Glober" charset="0"/>
                <a:cs typeface="Glober" charset="0"/>
              </a:rPr>
              <a:t>help@deiser.com</a:t>
            </a:r>
            <a:endParaRPr lang="es-ES_tradnl" sz="12000" b="1">
              <a:solidFill>
                <a:srgbClr val="2B2F80"/>
              </a:solidFill>
              <a:latin typeface="Glober Bold" pitchFamily="50" charset="0"/>
              <a:ea typeface="Glober" charset="0"/>
              <a:cs typeface="Glober" charset="0"/>
            </a:endParaRPr>
          </a:p>
        </p:txBody>
      </p:sp>
      <p:sp>
        <p:nvSpPr>
          <p:cNvPr id="21" name="Shape 827"/>
          <p:cNvSpPr txBox="1">
            <a:spLocks/>
          </p:cNvSpPr>
          <p:nvPr/>
        </p:nvSpPr>
        <p:spPr>
          <a:xfrm>
            <a:off x="1702594" y="1016001"/>
            <a:ext cx="20828000" cy="830997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4800" b="1">
                <a:solidFill>
                  <a:srgbClr val="2B2F80"/>
                </a:solidFill>
                <a:latin typeface="Glober" charset="0"/>
                <a:ea typeface="Glober" charset="0"/>
                <a:cs typeface="Glober" charset="0"/>
              </a:rPr>
              <a:t>HELP AND SUPPORT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75818" y="2490486"/>
            <a:ext cx="2541599" cy="108860"/>
          </a:xfrm>
          <a:prstGeom prst="rect">
            <a:avLst/>
          </a:prstGeom>
          <a:solidFill>
            <a:srgbClr val="E72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DC51B1-F1F8-4D0A-8DFD-BDBF23F08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8484" y="6189236"/>
            <a:ext cx="6646835" cy="665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38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tay tuned!…"/>
          <p:cNvSpPr txBox="1"/>
          <p:nvPr/>
        </p:nvSpPr>
        <p:spPr>
          <a:xfrm>
            <a:off x="1770051" y="2624708"/>
            <a:ext cx="20843898" cy="367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1828708">
              <a:lnSpc>
                <a:spcPct val="90000"/>
              </a:lnSpc>
              <a:spcBef>
                <a:spcPts val="2000"/>
              </a:spcBef>
              <a:defRPr sz="12000" b="1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rPr dirty="0"/>
              <a:t>Stay tuned!</a:t>
            </a:r>
          </a:p>
          <a:p>
            <a:pPr defTabSz="1828708">
              <a:lnSpc>
                <a:spcPct val="90000"/>
              </a:lnSpc>
              <a:spcBef>
                <a:spcPts val="2000"/>
              </a:spcBef>
              <a:defRPr sz="12000" b="1">
                <a:solidFill>
                  <a:srgbClr val="E71884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rPr u="sng" dirty="0" err="1">
                <a:uFill>
                  <a:solidFill>
                    <a:srgbClr val="FFFFFF"/>
                  </a:solidFill>
                </a:uFill>
              </a:rPr>
              <a:t>profields-backlog.deiser.com</a:t>
            </a:r>
            <a:endParaRPr u="sng" dirty="0">
              <a:uFill>
                <a:solidFill>
                  <a:srgbClr val="FFFFFF"/>
                </a:solidFill>
              </a:uFill>
              <a:hlinkClick r:id="rId2"/>
            </a:endParaRPr>
          </a:p>
        </p:txBody>
      </p:sp>
      <p:pic>
        <p:nvPicPr>
          <p:cNvPr id="300" name="image53.png" descr="image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95854" y="8833242"/>
            <a:ext cx="4592292" cy="5065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¡Gracias!"/>
          <p:cNvSpPr txBox="1"/>
          <p:nvPr/>
        </p:nvSpPr>
        <p:spPr>
          <a:xfrm>
            <a:off x="3628750" y="4974595"/>
            <a:ext cx="17124909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1828708">
              <a:defRPr sz="12000" b="1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  <a:endParaRPr dirty="0"/>
          </a:p>
        </p:txBody>
      </p:sp>
      <p:sp>
        <p:nvSpPr>
          <p:cNvPr id="1487" name="DAVID GARCIA | PRODUCT MANAGER | @DANGIOR"/>
          <p:cNvSpPr txBox="1"/>
          <p:nvPr/>
        </p:nvSpPr>
        <p:spPr>
          <a:xfrm>
            <a:off x="1775706" y="12107152"/>
            <a:ext cx="20830999" cy="4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defTabSz="825459">
              <a:lnSpc>
                <a:spcPct val="90000"/>
              </a:lnSpc>
              <a:defRPr sz="4400" b="1" cap="all" spc="878" baseline="31998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92EAA-39FD-1F46-8480-E3F4AD998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53" y="1838063"/>
            <a:ext cx="81153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et’s face it, we all need reports…"/>
          <p:cNvSpPr txBox="1"/>
          <p:nvPr/>
        </p:nvSpPr>
        <p:spPr>
          <a:xfrm>
            <a:off x="1781372" y="3242835"/>
            <a:ext cx="12320193" cy="8714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1828708">
              <a:lnSpc>
                <a:spcPct val="90000"/>
              </a:lnSpc>
              <a:spcBef>
                <a:spcPts val="2000"/>
              </a:spcBef>
              <a:defRPr sz="12000" b="1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rPr sz="11500"/>
              <a:t>Let’s face it, we all </a:t>
            </a:r>
            <a:r>
              <a:rPr lang="es-ES" sz="11500" err="1"/>
              <a:t>think</a:t>
            </a:r>
            <a:r>
              <a:rPr lang="es-ES" sz="11500"/>
              <a:t> Jira Project </a:t>
            </a:r>
            <a:r>
              <a:rPr lang="es-ES" sz="11500" err="1"/>
              <a:t>organization</a:t>
            </a:r>
            <a:r>
              <a:rPr lang="es-ES" sz="11500"/>
              <a:t> </a:t>
            </a:r>
            <a:r>
              <a:rPr lang="es-ES" sz="11500" err="1"/>
              <a:t>is</a:t>
            </a:r>
            <a:r>
              <a:rPr lang="es-ES" sz="11500"/>
              <a:t> a </a:t>
            </a:r>
            <a:r>
              <a:rPr lang="es-ES" sz="11500" err="1"/>
              <a:t>mess</a:t>
            </a:r>
            <a:endParaRPr sz="11500"/>
          </a:p>
          <a:p>
            <a:pPr algn="l" defTabSz="1828708">
              <a:lnSpc>
                <a:spcPct val="90000"/>
              </a:lnSpc>
              <a:spcBef>
                <a:spcPts val="2000"/>
              </a:spcBef>
              <a:defRPr sz="8000" b="1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rPr sz="7200"/>
              <a:t>(some </a:t>
            </a:r>
            <a:r>
              <a:rPr lang="es-ES" sz="7200" err="1"/>
              <a:t>people</a:t>
            </a:r>
            <a:r>
              <a:rPr sz="7200"/>
              <a:t> more than others…)</a:t>
            </a:r>
          </a:p>
        </p:txBody>
      </p:sp>
      <p:sp>
        <p:nvSpPr>
          <p:cNvPr id="166" name="PROFIELDS"/>
          <p:cNvSpPr txBox="1"/>
          <p:nvPr/>
        </p:nvSpPr>
        <p:spPr>
          <a:xfrm>
            <a:off x="1708150" y="1016000"/>
            <a:ext cx="20828000" cy="916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1828708">
              <a:lnSpc>
                <a:spcPct val="90000"/>
              </a:lnSpc>
              <a:spcBef>
                <a:spcPts val="2000"/>
              </a:spcBef>
              <a:defRPr sz="4800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PROFIELDS</a:t>
            </a:r>
          </a:p>
        </p:txBody>
      </p:sp>
      <p:sp>
        <p:nvSpPr>
          <p:cNvPr id="167" name="Rectangle"/>
          <p:cNvSpPr/>
          <p:nvPr/>
        </p:nvSpPr>
        <p:spPr>
          <a:xfrm>
            <a:off x="1781373" y="2490485"/>
            <a:ext cx="2541600" cy="108861"/>
          </a:xfrm>
          <a:prstGeom prst="rect">
            <a:avLst/>
          </a:prstGeom>
          <a:solidFill>
            <a:srgbClr val="E72984"/>
          </a:solidFill>
          <a:ln w="12700">
            <a:miter lim="400000"/>
          </a:ln>
        </p:spPr>
        <p:txBody>
          <a:bodyPr lIns="45719" rIns="45719" anchor="ctr"/>
          <a:lstStyle/>
          <a:p>
            <a:pPr defTabSz="1828708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C80D6-A278-6E4E-87FB-9D0325146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695" y="4303058"/>
            <a:ext cx="7422776" cy="6570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11557000" y="-16272"/>
            <a:ext cx="12869962" cy="13748544"/>
          </a:xfrm>
          <a:prstGeom prst="rect">
            <a:avLst/>
          </a:prstGeom>
          <a:solidFill>
            <a:srgbClr val="302F80"/>
          </a:solidFill>
          <a:ln w="25400">
            <a:solidFill>
              <a:srgbClr val="302F80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D0D3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82" name="MASTER_PROFIELDS_RGB-01.png" descr="MASTER_PROFIELDS_RGB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676" y="1225112"/>
            <a:ext cx="7466096" cy="305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9462" y="5496012"/>
            <a:ext cx="17877525" cy="1025829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Jira only have seven project-specific information fields."/>
          <p:cNvSpPr txBox="1"/>
          <p:nvPr/>
        </p:nvSpPr>
        <p:spPr>
          <a:xfrm>
            <a:off x="1390686" y="5896326"/>
            <a:ext cx="8554215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R="331470" algn="l" defTabSz="457200">
              <a:spcBef>
                <a:spcPts val="500"/>
              </a:spcBef>
              <a:defRPr sz="7200">
                <a:solidFill>
                  <a:srgbClr val="302F80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dirty="0"/>
              <a:t>Jira only </a:t>
            </a:r>
            <a:r>
              <a:rPr lang="es-ES" dirty="0"/>
              <a:t>has</a:t>
            </a:r>
            <a:r>
              <a:rPr dirty="0"/>
              <a:t> seven project-specific information fields.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1559" t="15339" r="45323" b="44375"/>
          <a:stretch>
            <a:fillRect/>
          </a:stretch>
        </p:blipFill>
        <p:spPr>
          <a:xfrm>
            <a:off x="17458376" y="6580457"/>
            <a:ext cx="6106587" cy="6106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01600">
            <a:solidFill>
              <a:srgbClr val="E72984"/>
            </a:solidFill>
          </a:ln>
        </p:spPr>
      </p:pic>
      <p:sp>
        <p:nvSpPr>
          <p:cNvPr id="186" name="What needs do you need to cover?"/>
          <p:cNvSpPr txBox="1"/>
          <p:nvPr/>
        </p:nvSpPr>
        <p:spPr>
          <a:xfrm>
            <a:off x="13714874" y="1476726"/>
            <a:ext cx="9929267" cy="255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R="331470" algn="l" defTabSz="457200">
              <a:spcBef>
                <a:spcPts val="500"/>
              </a:spcBef>
              <a:defRPr sz="72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What needs do you need to cover?</a:t>
            </a:r>
          </a:p>
        </p:txBody>
      </p:sp>
      <p:sp>
        <p:nvSpPr>
          <p:cNvPr id="187" name="Square"/>
          <p:cNvSpPr/>
          <p:nvPr/>
        </p:nvSpPr>
        <p:spPr>
          <a:xfrm rot="18900000">
            <a:off x="11104196" y="7380636"/>
            <a:ext cx="1035971" cy="1041614"/>
          </a:xfrm>
          <a:prstGeom prst="rect">
            <a:avLst/>
          </a:prstGeom>
          <a:solidFill>
            <a:srgbClr val="302F80"/>
          </a:solidFill>
          <a:ln w="25400">
            <a:solidFill>
              <a:srgbClr val="302F80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D0D3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11557000" y="-16272"/>
            <a:ext cx="12869962" cy="13748544"/>
          </a:xfrm>
          <a:prstGeom prst="rect">
            <a:avLst/>
          </a:prstGeom>
          <a:solidFill>
            <a:srgbClr val="302F80"/>
          </a:solidFill>
          <a:ln w="25400">
            <a:solidFill>
              <a:srgbClr val="302F80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D0D3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90" name="MASTER_PROFIELDS_RGB-01.png" descr="MASTER_PROFIELDS_RGB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676" y="1225112"/>
            <a:ext cx="7466096" cy="305846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Jira just have very basic project searching capabilities."/>
          <p:cNvSpPr txBox="1"/>
          <p:nvPr/>
        </p:nvSpPr>
        <p:spPr>
          <a:xfrm>
            <a:off x="1502103" y="9859736"/>
            <a:ext cx="10517556" cy="214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R="331470" algn="l" defTabSz="457200">
              <a:spcBef>
                <a:spcPts val="500"/>
              </a:spcBef>
              <a:defRPr sz="60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Jira just have very basic project searching capabilities.</a:t>
            </a:r>
          </a:p>
        </p:txBody>
      </p:sp>
      <p:sp>
        <p:nvSpPr>
          <p:cNvPr id="192" name="Jira just have very basic project searching capabilities."/>
          <p:cNvSpPr txBox="1"/>
          <p:nvPr/>
        </p:nvSpPr>
        <p:spPr>
          <a:xfrm>
            <a:off x="1416991" y="5896326"/>
            <a:ext cx="9482580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R="331470" algn="l" defTabSz="457200">
              <a:spcBef>
                <a:spcPts val="500"/>
              </a:spcBef>
              <a:defRPr sz="7200">
                <a:solidFill>
                  <a:srgbClr val="302F80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dirty="0"/>
              <a:t>Jira just </a:t>
            </a:r>
            <a:r>
              <a:rPr lang="es-ES" dirty="0"/>
              <a:t>has</a:t>
            </a:r>
            <a:r>
              <a:rPr dirty="0"/>
              <a:t> very basic project searching capabilities.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02295" y="5456358"/>
            <a:ext cx="22717389" cy="1199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3271" t="2423" r="68622" b="63286"/>
          <a:stretch>
            <a:fillRect/>
          </a:stretch>
        </p:blipFill>
        <p:spPr>
          <a:xfrm>
            <a:off x="15989258" y="5375512"/>
            <a:ext cx="4941378" cy="494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63500">
            <a:solidFill>
              <a:srgbClr val="E72984"/>
            </a:solidFill>
            <a:miter lim="400000"/>
          </a:ln>
          <a:effectLst>
            <a:outerShdw blurRad="190500" dist="228600" dir="12209321" rotWithShape="0">
              <a:srgbClr val="000000">
                <a:alpha val="31495"/>
              </a:srgbClr>
            </a:outerShdw>
          </a:effectLst>
        </p:spPr>
      </p:pic>
      <p:sp>
        <p:nvSpPr>
          <p:cNvPr id="195" name="What needs do you need to cover?"/>
          <p:cNvSpPr txBox="1"/>
          <p:nvPr/>
        </p:nvSpPr>
        <p:spPr>
          <a:xfrm>
            <a:off x="13714874" y="1476726"/>
            <a:ext cx="8554215" cy="255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R="331470" algn="l" defTabSz="457200">
              <a:spcBef>
                <a:spcPts val="500"/>
              </a:spcBef>
              <a:defRPr sz="72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What needs do you need to cover?</a:t>
            </a:r>
          </a:p>
        </p:txBody>
      </p:sp>
      <p:sp>
        <p:nvSpPr>
          <p:cNvPr id="196" name="Square"/>
          <p:cNvSpPr/>
          <p:nvPr/>
        </p:nvSpPr>
        <p:spPr>
          <a:xfrm rot="18900000">
            <a:off x="11104196" y="7380636"/>
            <a:ext cx="1035971" cy="1041614"/>
          </a:xfrm>
          <a:prstGeom prst="rect">
            <a:avLst/>
          </a:prstGeom>
          <a:solidFill>
            <a:srgbClr val="302F80"/>
          </a:solidFill>
          <a:ln w="25400">
            <a:solidFill>
              <a:srgbClr val="302F80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D0D3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11557000" y="-16272"/>
            <a:ext cx="12869962" cy="13748544"/>
          </a:xfrm>
          <a:prstGeom prst="rect">
            <a:avLst/>
          </a:prstGeom>
          <a:solidFill>
            <a:srgbClr val="302F80"/>
          </a:solidFill>
          <a:ln w="25400">
            <a:solidFill>
              <a:srgbClr val="302F80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D0D3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99" name="MASTER_PROFIELDS_RGB-01.png" descr="MASTER_PROFIELDS_RGB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676" y="1225112"/>
            <a:ext cx="7466096" cy="305846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Jira don’t have “project-specific information” based reports or gadgets."/>
          <p:cNvSpPr txBox="1"/>
          <p:nvPr/>
        </p:nvSpPr>
        <p:spPr>
          <a:xfrm>
            <a:off x="1298524" y="5651444"/>
            <a:ext cx="9553582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R="331470" algn="l" defTabSz="457200">
              <a:spcBef>
                <a:spcPts val="500"/>
              </a:spcBef>
              <a:defRPr sz="7200">
                <a:solidFill>
                  <a:srgbClr val="302F80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dirty="0"/>
              <a:t>Jira do</a:t>
            </a:r>
            <a:r>
              <a:rPr lang="es-ES_tradnl" dirty="0" err="1"/>
              <a:t>esn</a:t>
            </a:r>
            <a:r>
              <a:rPr lang="es-ES_tradnl" dirty="0"/>
              <a:t>’</a:t>
            </a:r>
            <a:r>
              <a:rPr dirty="0"/>
              <a:t>t </a:t>
            </a:r>
            <a:r>
              <a:rPr lang="es-ES" dirty="0" err="1"/>
              <a:t>have</a:t>
            </a:r>
            <a:r>
              <a:rPr dirty="0"/>
              <a:t> “project-specific information” based reports or gadgets.</a:t>
            </a:r>
          </a:p>
        </p:txBody>
      </p:sp>
      <p:sp>
        <p:nvSpPr>
          <p:cNvPr id="201" name="What needs do you need to cover?"/>
          <p:cNvSpPr txBox="1"/>
          <p:nvPr/>
        </p:nvSpPr>
        <p:spPr>
          <a:xfrm>
            <a:off x="13714874" y="1476726"/>
            <a:ext cx="8554215" cy="255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R="331470" algn="l" defTabSz="457200">
              <a:spcBef>
                <a:spcPts val="500"/>
              </a:spcBef>
              <a:defRPr sz="7200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What needs do you need to cover?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3703" y="5417882"/>
            <a:ext cx="22105138" cy="12263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quare"/>
          <p:cNvSpPr/>
          <p:nvPr/>
        </p:nvSpPr>
        <p:spPr>
          <a:xfrm rot="18900000">
            <a:off x="11104196" y="7380636"/>
            <a:ext cx="1035971" cy="1041614"/>
          </a:xfrm>
          <a:prstGeom prst="rect">
            <a:avLst/>
          </a:prstGeom>
          <a:solidFill>
            <a:srgbClr val="302F80"/>
          </a:solidFill>
          <a:ln w="25400">
            <a:solidFill>
              <a:srgbClr val="302F80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D0D3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1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Recurso 27.png" descr="Recurso 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5440" y="9082649"/>
            <a:ext cx="4633120" cy="463312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et’s prepare some Project Fields"/>
          <p:cNvSpPr txBox="1"/>
          <p:nvPr/>
        </p:nvSpPr>
        <p:spPr>
          <a:xfrm>
            <a:off x="2528751" y="3902778"/>
            <a:ext cx="19326498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1828708">
              <a:defRPr sz="12000" b="1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instance</a:t>
            </a:r>
            <a:r>
              <a:rPr lang="es-ES" dirty="0"/>
              <a:t> </a:t>
            </a:r>
            <a:r>
              <a:rPr lang="es-ES" dirty="0" err="1"/>
              <a:t>needs</a:t>
            </a:r>
            <a:r>
              <a:rPr lang="es-ES" dirty="0"/>
              <a:t> </a:t>
            </a:r>
            <a:r>
              <a:rPr lang="es-ES" dirty="0" err="1"/>
              <a:t>Profields</a:t>
            </a:r>
            <a:r>
              <a:rPr lang="es-E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645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rofields Main Features"/>
          <p:cNvSpPr txBox="1"/>
          <p:nvPr/>
        </p:nvSpPr>
        <p:spPr>
          <a:xfrm>
            <a:off x="1778793" y="1782800"/>
            <a:ext cx="20828001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1828708">
              <a:lnSpc>
                <a:spcPct val="90000"/>
              </a:lnSpc>
              <a:spcBef>
                <a:spcPts val="2000"/>
              </a:spcBef>
              <a:defRPr sz="8000" b="1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Profields Main Features</a:t>
            </a:r>
          </a:p>
        </p:txBody>
      </p:sp>
      <p:sp>
        <p:nvSpPr>
          <p:cNvPr id="254" name="Project Navigator and Gadgets…"/>
          <p:cNvSpPr txBox="1"/>
          <p:nvPr/>
        </p:nvSpPr>
        <p:spPr>
          <a:xfrm>
            <a:off x="3130580" y="9469476"/>
            <a:ext cx="8404929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800" b="1" spc="-48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Project Navigator and Gadgets</a:t>
            </a:r>
            <a:endParaRPr>
              <a:solidFill>
                <a:srgbClr val="53585F"/>
              </a:solidFill>
            </a:endParaRPr>
          </a:p>
          <a:p>
            <a:pPr algn="l">
              <a:defRPr sz="3600" spc="-36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Search and filter through JIRA Projects, and get useful Dashboard gadgets.</a:t>
            </a:r>
          </a:p>
        </p:txBody>
      </p:sp>
      <p:sp>
        <p:nvSpPr>
          <p:cNvPr id="255" name="REST and Java API’s…"/>
          <p:cNvSpPr txBox="1"/>
          <p:nvPr/>
        </p:nvSpPr>
        <p:spPr>
          <a:xfrm>
            <a:off x="13459691" y="9469476"/>
            <a:ext cx="7716154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800" b="1" spc="-48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REST and Java API’s</a:t>
            </a:r>
          </a:p>
          <a:p>
            <a:pPr algn="l">
              <a:defRPr sz="3600" spc="-36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Access and set Project Fields from third party software.</a:t>
            </a:r>
          </a:p>
        </p:txBody>
      </p:sp>
      <p:sp>
        <p:nvSpPr>
          <p:cNvPr id="256" name="Project Custom Fields…"/>
          <p:cNvSpPr txBox="1"/>
          <p:nvPr/>
        </p:nvSpPr>
        <p:spPr>
          <a:xfrm>
            <a:off x="3130581" y="5137056"/>
            <a:ext cx="7716154" cy="258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800" b="1" spc="-48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Project Custom Fields</a:t>
            </a:r>
          </a:p>
          <a:p>
            <a:pPr algn="l">
              <a:lnSpc>
                <a:spcPct val="90000"/>
              </a:lnSpc>
              <a:defRPr sz="3600" spc="-36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Multiple field types for JIRA Projects: List, Numeric, Status, Priority, Script and much more.</a:t>
            </a:r>
          </a:p>
        </p:txBody>
      </p:sp>
      <p:sp>
        <p:nvSpPr>
          <p:cNvPr id="257" name="Calculated Fields…"/>
          <p:cNvSpPr txBox="1"/>
          <p:nvPr/>
        </p:nvSpPr>
        <p:spPr>
          <a:xfrm>
            <a:off x="13459691" y="5137056"/>
            <a:ext cx="7716154" cy="270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800" b="1" spc="-48">
                <a:solidFill>
                  <a:srgbClr val="2B2F80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Calculated Fields</a:t>
            </a:r>
          </a:p>
          <a:p>
            <a:pPr algn="l">
              <a:defRPr sz="3600" spc="-36">
                <a:solidFill>
                  <a:srgbClr val="2B2F80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Aggregate the value of a single issue’s field in a Project. Perfect for having everything under control.</a:t>
            </a:r>
          </a:p>
        </p:txBody>
      </p:sp>
      <p:pic>
        <p:nvPicPr>
          <p:cNvPr id="258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1413" y="4150293"/>
            <a:ext cx="824024" cy="824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10.png" descr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1413" y="8388083"/>
            <a:ext cx="1043012" cy="1043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11.png" descr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69500" y="8388083"/>
            <a:ext cx="689562" cy="94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12.png" descr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89784" y="4150293"/>
            <a:ext cx="819869" cy="8198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333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How PROFIELDS Works?"/>
          <p:cNvSpPr txBox="1"/>
          <p:nvPr/>
        </p:nvSpPr>
        <p:spPr>
          <a:xfrm>
            <a:off x="1704671" y="1016396"/>
            <a:ext cx="13076458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>
              <a:lnSpc>
                <a:spcPct val="90000"/>
              </a:lnSpc>
              <a:defRPr sz="4800" cap="all" spc="144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lvl1pPr>
          </a:lstStyle>
          <a:p>
            <a:r>
              <a:t>How </a:t>
            </a:r>
            <a:r>
              <a:rPr lang="es-ES" err="1"/>
              <a:t>does</a:t>
            </a:r>
            <a:r>
              <a:rPr lang="es-ES"/>
              <a:t> </a:t>
            </a:r>
            <a:r>
              <a:t>PROFIELDS Work?</a:t>
            </a:r>
          </a:p>
        </p:txBody>
      </p:sp>
      <p:sp>
        <p:nvSpPr>
          <p:cNvPr id="264" name="Line"/>
          <p:cNvSpPr/>
          <p:nvPr/>
        </p:nvSpPr>
        <p:spPr>
          <a:xfrm>
            <a:off x="1781374" y="2544915"/>
            <a:ext cx="2541601" cy="3"/>
          </a:xfrm>
          <a:prstGeom prst="line">
            <a:avLst/>
          </a:prstGeom>
          <a:ln w="101600">
            <a:solidFill>
              <a:srgbClr val="E72984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5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rcRect b="43084"/>
          <a:stretch>
            <a:fillRect/>
          </a:stretch>
        </p:blipFill>
        <p:spPr>
          <a:xfrm>
            <a:off x="7075344" y="1807149"/>
            <a:ext cx="21781916" cy="12006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14.png" descr="image14.png"/>
          <p:cNvPicPr>
            <a:picLocks noChangeAspect="1"/>
          </p:cNvPicPr>
          <p:nvPr/>
        </p:nvPicPr>
        <p:blipFill>
          <a:blip r:embed="rId3">
            <a:extLst/>
          </a:blip>
          <a:srcRect b="21703"/>
          <a:stretch>
            <a:fillRect/>
          </a:stretch>
        </p:blipFill>
        <p:spPr>
          <a:xfrm>
            <a:off x="8077920" y="3056237"/>
            <a:ext cx="19763591" cy="1079166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Layouts…"/>
          <p:cNvSpPr txBox="1"/>
          <p:nvPr/>
        </p:nvSpPr>
        <p:spPr>
          <a:xfrm>
            <a:off x="1786338" y="3460362"/>
            <a:ext cx="5085971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FFFFFF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Layouts</a:t>
            </a:r>
          </a:p>
          <a:p>
            <a:pPr algn="l">
              <a:lnSpc>
                <a:spcPts val="4000"/>
              </a:lnSpc>
              <a:defRPr sz="2800" spc="-28">
                <a:solidFill>
                  <a:srgbClr val="FFFFFF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Organize and reuse fields across your projects</a:t>
            </a:r>
          </a:p>
        </p:txBody>
      </p:sp>
      <p:sp>
        <p:nvSpPr>
          <p:cNvPr id="268" name="Project Navigator…"/>
          <p:cNvSpPr txBox="1"/>
          <p:nvPr/>
        </p:nvSpPr>
        <p:spPr>
          <a:xfrm>
            <a:off x="1788769" y="6341395"/>
            <a:ext cx="5289008" cy="211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6B6EA6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Project Navigator</a:t>
            </a:r>
            <a:endParaRPr>
              <a:solidFill>
                <a:srgbClr val="FFFFFF"/>
              </a:solidFill>
            </a:endParaRPr>
          </a:p>
          <a:p>
            <a:pPr algn="l">
              <a:lnSpc>
                <a:spcPts val="4000"/>
              </a:lnSpc>
              <a:defRPr sz="2800" spc="-28">
                <a:solidFill>
                  <a:srgbClr val="6B6EA6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Search and filter through JIRA Projects, and get useful Dashboard gadgets.</a:t>
            </a:r>
          </a:p>
        </p:txBody>
      </p:sp>
      <p:sp>
        <p:nvSpPr>
          <p:cNvPr id="269" name="REST and Java API’s…"/>
          <p:cNvSpPr txBox="1"/>
          <p:nvPr/>
        </p:nvSpPr>
        <p:spPr>
          <a:xfrm>
            <a:off x="1786338" y="9709991"/>
            <a:ext cx="5473444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4000"/>
              </a:lnSpc>
              <a:defRPr sz="4800" spc="-48">
                <a:solidFill>
                  <a:srgbClr val="6B6EA6"/>
                </a:solidFill>
                <a:latin typeface="Glober Bold"/>
                <a:ea typeface="Glober Bold"/>
                <a:cs typeface="Glober Bold"/>
                <a:sym typeface="Glober Bold"/>
              </a:defRPr>
            </a:pPr>
            <a:r>
              <a:t>REST and Java API’s</a:t>
            </a:r>
          </a:p>
          <a:p>
            <a:pPr algn="l">
              <a:lnSpc>
                <a:spcPts val="4000"/>
              </a:lnSpc>
              <a:defRPr sz="2800" spc="-28">
                <a:solidFill>
                  <a:srgbClr val="6B6EA6"/>
                </a:solidFill>
                <a:latin typeface="Glober Regular"/>
                <a:ea typeface="Glober Regular"/>
                <a:cs typeface="Glober Regular"/>
                <a:sym typeface="Glober Regular"/>
              </a:defRPr>
            </a:pPr>
            <a:r>
              <a:t>Access and set Project Fields from third party software</a:t>
            </a:r>
          </a:p>
        </p:txBody>
      </p:sp>
      <p:pic>
        <p:nvPicPr>
          <p:cNvPr id="270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65891" y="3549949"/>
            <a:ext cx="18663479" cy="104180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594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702</Words>
  <Application>Microsoft Office PowerPoint</Application>
  <PresentationFormat>Personalizado</PresentationFormat>
  <Paragraphs>113</Paragraphs>
  <Slides>29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Circular Pro</vt:lpstr>
      <vt:lpstr>Gill Sans</vt:lpstr>
      <vt:lpstr>Glober</vt:lpstr>
      <vt:lpstr>Glober Bold</vt:lpstr>
      <vt:lpstr>Glober Regular</vt:lpstr>
      <vt:lpstr>Helvetica</vt:lpstr>
      <vt:lpstr>Helvetica Light</vt:lpstr>
      <vt:lpstr>Helvetica Neue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López García, Lara</dc:creator>
  <cp:lastModifiedBy>Jiménez Vera, José Antonio</cp:lastModifiedBy>
  <cp:revision>20</cp:revision>
  <dcterms:modified xsi:type="dcterms:W3CDTF">2018-11-06T20:59:52Z</dcterms:modified>
</cp:coreProperties>
</file>